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88" r:id="rId8"/>
    <p:sldId id="285" r:id="rId9"/>
    <p:sldId id="286" r:id="rId10"/>
    <p:sldId id="289" r:id="rId11"/>
    <p:sldId id="290"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x="13004800" cy="9753600"/>
  <p:notesSz cx="6858000" cy="9144000"/>
  <p:defaultTextStyle>
    <a:lvl1pPr algn="ctr" defTabSz="584200">
      <a:defRPr sz="3600">
        <a:solidFill>
          <a:srgbClr val="558AAB"/>
        </a:solidFill>
        <a:latin typeface="+mj-lt"/>
        <a:ea typeface="+mj-ea"/>
        <a:cs typeface="+mj-cs"/>
        <a:sym typeface="Helvetica Neue Bold Condensed"/>
      </a:defRPr>
    </a:lvl1pPr>
    <a:lvl2pPr indent="228600" algn="ctr" defTabSz="584200">
      <a:defRPr sz="3600">
        <a:solidFill>
          <a:srgbClr val="558AAB"/>
        </a:solidFill>
        <a:latin typeface="+mj-lt"/>
        <a:ea typeface="+mj-ea"/>
        <a:cs typeface="+mj-cs"/>
        <a:sym typeface="Helvetica Neue Bold Condensed"/>
      </a:defRPr>
    </a:lvl2pPr>
    <a:lvl3pPr indent="457200" algn="ctr" defTabSz="584200">
      <a:defRPr sz="3600">
        <a:solidFill>
          <a:srgbClr val="558AAB"/>
        </a:solidFill>
        <a:latin typeface="+mj-lt"/>
        <a:ea typeface="+mj-ea"/>
        <a:cs typeface="+mj-cs"/>
        <a:sym typeface="Helvetica Neue Bold Condensed"/>
      </a:defRPr>
    </a:lvl3pPr>
    <a:lvl4pPr indent="685800" algn="ctr" defTabSz="584200">
      <a:defRPr sz="3600">
        <a:solidFill>
          <a:srgbClr val="558AAB"/>
        </a:solidFill>
        <a:latin typeface="+mj-lt"/>
        <a:ea typeface="+mj-ea"/>
        <a:cs typeface="+mj-cs"/>
        <a:sym typeface="Helvetica Neue Bold Condensed"/>
      </a:defRPr>
    </a:lvl4pPr>
    <a:lvl5pPr indent="914400" algn="ctr" defTabSz="584200">
      <a:defRPr sz="3600">
        <a:solidFill>
          <a:srgbClr val="558AAB"/>
        </a:solidFill>
        <a:latin typeface="+mj-lt"/>
        <a:ea typeface="+mj-ea"/>
        <a:cs typeface="+mj-cs"/>
        <a:sym typeface="Helvetica Neue Bold Condensed"/>
      </a:defRPr>
    </a:lvl5pPr>
    <a:lvl6pPr indent="1143000" algn="ctr" defTabSz="584200">
      <a:defRPr sz="3600">
        <a:solidFill>
          <a:srgbClr val="558AAB"/>
        </a:solidFill>
        <a:latin typeface="+mj-lt"/>
        <a:ea typeface="+mj-ea"/>
        <a:cs typeface="+mj-cs"/>
        <a:sym typeface="Helvetica Neue Bold Condensed"/>
      </a:defRPr>
    </a:lvl6pPr>
    <a:lvl7pPr indent="1371600" algn="ctr" defTabSz="584200">
      <a:defRPr sz="3600">
        <a:solidFill>
          <a:srgbClr val="558AAB"/>
        </a:solidFill>
        <a:latin typeface="+mj-lt"/>
        <a:ea typeface="+mj-ea"/>
        <a:cs typeface="+mj-cs"/>
        <a:sym typeface="Helvetica Neue Bold Condensed"/>
      </a:defRPr>
    </a:lvl7pPr>
    <a:lvl8pPr indent="1600200" algn="ctr" defTabSz="584200">
      <a:defRPr sz="3600">
        <a:solidFill>
          <a:srgbClr val="558AAB"/>
        </a:solidFill>
        <a:latin typeface="+mj-lt"/>
        <a:ea typeface="+mj-ea"/>
        <a:cs typeface="+mj-cs"/>
        <a:sym typeface="Helvetica Neue Bold Condensed"/>
      </a:defRPr>
    </a:lvl8pPr>
    <a:lvl9pPr indent="1828800" algn="ctr" defTabSz="584200">
      <a:defRPr sz="3600">
        <a:solidFill>
          <a:srgbClr val="558AAB"/>
        </a:solidFill>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F">
                  <a:alpha val="85000"/>
                </a:srgbClr>
              </a:solidFill>
              <a:prstDash val="solid"/>
              <a:miter lim="400000"/>
            </a:ln>
          </a:left>
          <a:right>
            <a:ln w="12700" cap="flat">
              <a:solidFill>
                <a:srgbClr val="87660F">
                  <a:alpha val="85000"/>
                </a:srgbClr>
              </a:solidFill>
              <a:prstDash val="solid"/>
              <a:miter lim="400000"/>
            </a:ln>
          </a:right>
          <a:top>
            <a:ln w="12700" cap="flat">
              <a:solidFill>
                <a:srgbClr val="87660F">
                  <a:alpha val="85000"/>
                </a:srgbClr>
              </a:solidFill>
              <a:prstDash val="solid"/>
              <a:miter lim="400000"/>
            </a:ln>
          </a:top>
          <a:bottom>
            <a:ln w="12700" cap="flat">
              <a:solidFill>
                <a:srgbClr val="87660F">
                  <a:alpha val="85000"/>
                </a:srgbClr>
              </a:solidFill>
              <a:prstDash val="solid"/>
              <a:miter lim="400000"/>
            </a:ln>
          </a:bottom>
          <a:insideH>
            <a:ln w="12700" cap="flat">
              <a:solidFill>
                <a:srgbClr val="87660F">
                  <a:alpha val="85000"/>
                </a:srgbClr>
              </a:solidFill>
              <a:prstDash val="solid"/>
              <a:miter lim="400000"/>
            </a:ln>
          </a:insideH>
          <a:insideV>
            <a:ln w="12700" cap="flat">
              <a:solidFill>
                <a:srgbClr val="87660F">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87660F"/>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rgbClr val="87660F"/>
              </a:solidFill>
              <a:prstDash val="solid"/>
              <a:miter lim="400000"/>
            </a:ln>
          </a:top>
          <a:bottom>
            <a:ln w="12700" cap="flat">
              <a:solidFill>
                <a:srgbClr val="87660F"/>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rgbClr val="87660F"/>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54702" autoAdjust="0"/>
  </p:normalViewPr>
  <p:slideViewPr>
    <p:cSldViewPr snapToGrid="0">
      <p:cViewPr varScale="1">
        <p:scale>
          <a:sx n="92" d="100"/>
          <a:sy n="92" d="100"/>
        </p:scale>
        <p:origin x="102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1" name="Shape 5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676805532"/>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ciena.com/connect/blog/What-Netflixs-1-billion-video-hours-streamed-means-for-bandwidth.html%5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ercury.lcs.mit.edu/~jnc/tech/jpg/G82Feb.jp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ercury.lcs.mit.edu/~jnc/tech/jpg/G82Feb.jp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ercury.lcs.mit.edu/~jnc/tech/jpg/G82Feb.jp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noRot="1" noChangeAspect="1"/>
          </p:cNvSpPr>
          <p:nvPr>
            <p:ph type="sldImg"/>
          </p:nvPr>
        </p:nvSpPr>
        <p:spPr>
          <a:prstGeom prst="rect">
            <a:avLst/>
          </a:prstGeom>
        </p:spPr>
        <p:txBody>
          <a:bodyPr/>
          <a:lstStyle/>
          <a:p>
            <a:pPr lvl="0"/>
            <a:endParaRPr/>
          </a:p>
        </p:txBody>
      </p:sp>
      <p:sp>
        <p:nvSpPr>
          <p:cNvPr id="56" name="Shape 56"/>
          <p:cNvSpPr>
            <a:spLocks noGrp="1"/>
          </p:cNvSpPr>
          <p:nvPr>
            <p:ph type="body" sz="quarter" idx="1"/>
          </p:nvPr>
        </p:nvSpPr>
        <p:spPr>
          <a:prstGeom prst="rect">
            <a:avLst/>
          </a:prstGeom>
        </p:spPr>
        <p:txBody>
          <a:bodyPr/>
          <a:lstStyle/>
          <a:p>
            <a:pPr lvl="0">
              <a:defRPr sz="1800"/>
            </a:pPr>
            <a:r>
              <a:rPr sz="2400"/>
              <a:t>Twenty years ago, a networking class would have to cover a variety of technologies. Today, we only have to cover one: TCP/IP, the foundational protocol of the Internet. </a:t>
            </a:r>
          </a:p>
        </p:txBody>
      </p:sp>
    </p:spTree>
    <p:extLst>
      <p:ext uri="{BB962C8B-B14F-4D97-AF65-F5344CB8AC3E}">
        <p14:creationId xmlns:p14="http://schemas.microsoft.com/office/powerpoint/2010/main" val="1113567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2400" dirty="0"/>
              <a:t>So here’s a telegram, from 1899. What’s true about it?</a:t>
            </a:r>
          </a:p>
          <a:p>
            <a:pPr lvl="0">
              <a:defRPr sz="1800"/>
            </a:pPr>
            <a:r>
              <a:rPr lang="en-US" sz="2400" dirty="0"/>
              <a:t>Well, it’s self-contained—everything we need to deliver it is right here. Network address, local address, source, message, even whether it was paid for.[CLICK]</a:t>
            </a:r>
          </a:p>
          <a:p>
            <a:pPr lvl="0">
              <a:defRPr sz="1800"/>
            </a:pPr>
            <a:r>
              <a:rPr lang="en-US" sz="2400" dirty="0"/>
              <a:t>It carries data. In fact it doesn’t matter what data it carries—the telegram gets delivered regardless.[CLICK]</a:t>
            </a:r>
          </a:p>
          <a:p>
            <a:pPr lvl="0">
              <a:defRPr sz="1800"/>
            </a:pPr>
            <a:r>
              <a:rPr lang="en-US" sz="2400" dirty="0"/>
              <a:t>It’s independent of other telegrams—maybe it refers to them, but that’s up to the writer, and just matters for content. The telegram itself gets delivered without that information.[CLICK]</a:t>
            </a:r>
          </a:p>
          <a:p>
            <a:pPr lvl="0">
              <a:defRPr sz="1800"/>
            </a:pPr>
            <a:r>
              <a:rPr lang="en-US" sz="2400" dirty="0"/>
              <a:t>And it’s ignorant of its medium. It doesn’t matter how this message gets sent. It’s not, for example, pre-translated into Morse code. It contains addressing information, but that info is opaque to the author. And there may be other data associated with it, but that all gets stripped away before delivery.</a:t>
            </a:r>
          </a:p>
          <a:p>
            <a:endParaRPr lang="en-US" dirty="0"/>
          </a:p>
        </p:txBody>
      </p:sp>
    </p:spTree>
    <p:extLst>
      <p:ext uri="{BB962C8B-B14F-4D97-AF65-F5344CB8AC3E}">
        <p14:creationId xmlns:p14="http://schemas.microsoft.com/office/powerpoint/2010/main" val="407163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2400" dirty="0"/>
              <a:t>Datagrams were modeled in part on telegrams—that’s where the name comes from—and their formal definition matches what we identified was true about telegrams.</a:t>
            </a:r>
          </a:p>
          <a:p>
            <a:pPr lvl="0">
              <a:defRPr sz="1800"/>
            </a:pPr>
            <a:endParaRPr lang="en-US" sz="2400" dirty="0"/>
          </a:p>
          <a:p>
            <a:pPr lvl="0">
              <a:defRPr sz="1800"/>
            </a:pPr>
            <a:r>
              <a:rPr lang="en-US" sz="2400" dirty="0"/>
              <a:t>Don’t pay attention to the diagram yet.</a:t>
            </a:r>
          </a:p>
          <a:p>
            <a:pPr lvl="0">
              <a:defRPr sz="1800"/>
            </a:pPr>
            <a:endParaRPr lang="en-US" sz="2400" dirty="0"/>
          </a:p>
          <a:p>
            <a:pPr lvl="0">
              <a:defRPr sz="1800"/>
            </a:pPr>
            <a:r>
              <a:rPr lang="en-US" sz="2400" dirty="0"/>
              <a:t>Datagrams are the fundamental unit of the Internet. FTD wants you to say it with flowers; well on the Internet you say it with datagrams. But datagrams are just like that telegram—they’re an abstraction. So let’s see what we’re abstracting away.</a:t>
            </a:r>
          </a:p>
        </p:txBody>
      </p:sp>
    </p:spTree>
    <p:extLst>
      <p:ext uri="{BB962C8B-B14F-4D97-AF65-F5344CB8AC3E}">
        <p14:creationId xmlns:p14="http://schemas.microsoft.com/office/powerpoint/2010/main" val="1568254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pPr lvl="0"/>
            <a:endParaRPr/>
          </a:p>
        </p:txBody>
      </p:sp>
      <p:sp>
        <p:nvSpPr>
          <p:cNvPr id="96" name="Shape 96"/>
          <p:cNvSpPr>
            <a:spLocks noGrp="1"/>
          </p:cNvSpPr>
          <p:nvPr>
            <p:ph type="body" sz="quarter" idx="1"/>
          </p:nvPr>
        </p:nvSpPr>
        <p:spPr>
          <a:prstGeom prst="rect">
            <a:avLst/>
          </a:prstGeom>
        </p:spPr>
        <p:txBody>
          <a:bodyPr/>
          <a:lstStyle/>
          <a:p>
            <a:pPr lvl="0">
              <a:defRPr sz="1800"/>
            </a:pPr>
            <a:r>
              <a:rPr sz="2400"/>
              <a:t>Kahn and Cerf’s work was formally adopted January 1, 1983. Now that the addressing scheme permitted it, ARPANET became just one network in a “network of networks”—the Internet. (If this same transition happened today, it’d probably be called the “Metanet” instead.) Each network could connect to others through gateways; since they all ran on TCP/IP, not only could the networks interoperate through those gateways, but they could actually forward other networks’ traffic.</a:t>
            </a:r>
          </a:p>
          <a:p>
            <a:pPr lvl="0">
              <a:defRPr sz="1800"/>
            </a:pPr>
            <a:endParaRPr sz="2400"/>
          </a:p>
          <a:p>
            <a:pPr lvl="0">
              <a:defRPr sz="1800"/>
            </a:pPr>
            <a:r>
              <a:rPr sz="2400"/>
              <a:t>Let’s finally talk about how that routing works.</a:t>
            </a:r>
          </a:p>
        </p:txBody>
      </p:sp>
    </p:spTree>
    <p:extLst>
      <p:ext uri="{BB962C8B-B14F-4D97-AF65-F5344CB8AC3E}">
        <p14:creationId xmlns:p14="http://schemas.microsoft.com/office/powerpoint/2010/main" val="375531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prstGeom prst="rect">
            <a:avLst/>
          </a:prstGeom>
        </p:spPr>
        <p:txBody>
          <a:bodyPr/>
          <a:lstStyle/>
          <a:p>
            <a:pPr lvl="0"/>
            <a:endParaRPr/>
          </a:p>
        </p:txBody>
      </p:sp>
      <p:sp>
        <p:nvSpPr>
          <p:cNvPr id="105" name="Shape 105"/>
          <p:cNvSpPr>
            <a:spLocks noGrp="1"/>
          </p:cNvSpPr>
          <p:nvPr>
            <p:ph type="body" sz="quarter" idx="1"/>
          </p:nvPr>
        </p:nvSpPr>
        <p:spPr>
          <a:prstGeom prst="rect">
            <a:avLst/>
          </a:prstGeom>
        </p:spPr>
        <p:txBody>
          <a:bodyPr/>
          <a:lstStyle/>
          <a:p>
            <a:pPr lvl="0">
              <a:defRPr sz="1800"/>
            </a:pPr>
            <a:r>
              <a:rPr sz="2400" dirty="0"/>
              <a:t>Okay, who’s seen a dialog like this one? Well congratulations, as of today you’ll be able to tell people what those boxes mean.</a:t>
            </a:r>
          </a:p>
          <a:p>
            <a:pPr lvl="0">
              <a:defRPr sz="1800"/>
            </a:pPr>
            <a:endParaRPr sz="2400" dirty="0"/>
          </a:p>
          <a:p>
            <a:pPr lvl="0">
              <a:defRPr sz="1800"/>
            </a:pPr>
            <a:r>
              <a:rPr sz="2400" dirty="0"/>
              <a:t>Let’s first think about an addressing scheme you’re more familiar with, phone numbers. My office number is 425-629-5076. The 425 says what phone network I’m on—the Eastside—the 629 specifies the subnetwork—</a:t>
            </a:r>
            <a:r>
              <a:rPr sz="2400" dirty="0" err="1"/>
              <a:t>Digipen</a:t>
            </a:r>
            <a:r>
              <a:rPr sz="2400" dirty="0"/>
              <a:t>—and the 5076 is my local address on that network. If I want to call Admissions, at 425-629-5001, I don’t have to step out to the external network, I just dial the local address, 5001. I know how the phone subnetwork is allocated, because it’s defined in the standard. </a:t>
            </a:r>
          </a:p>
          <a:p>
            <a:pPr lvl="0">
              <a:defRPr sz="1800"/>
            </a:pPr>
            <a:endParaRPr sz="2400" dirty="0"/>
          </a:p>
          <a:p>
            <a:pPr lvl="0">
              <a:defRPr sz="1800"/>
            </a:pPr>
            <a:r>
              <a:rPr sz="2400" dirty="0"/>
              <a:t>Every node on the Internet has a unique address. Originally, and generally still today, addresses were 32-bit values; there’s a push to move to IPv6, where addresses are 128 bits, but I don’t want to talk about that today. Like phone numbers, some portion of that 32 bits identifies the network, and the rest identifies a node within that network… but unlike phone numbers, the system can change from network to network.</a:t>
            </a:r>
          </a:p>
          <a:p>
            <a:pPr lvl="0">
              <a:defRPr sz="1800"/>
            </a:pPr>
            <a:endParaRPr sz="2400" dirty="0"/>
          </a:p>
          <a:p>
            <a:pPr lvl="0">
              <a:defRPr sz="1800"/>
            </a:pPr>
            <a:r>
              <a:rPr sz="2400" dirty="0"/>
              <a:t>This is identified by the subnet mask.</a:t>
            </a:r>
          </a:p>
        </p:txBody>
      </p:sp>
    </p:spTree>
    <p:extLst>
      <p:ext uri="{BB962C8B-B14F-4D97-AF65-F5344CB8AC3E}">
        <p14:creationId xmlns:p14="http://schemas.microsoft.com/office/powerpoint/2010/main" val="378093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noRot="1" noChangeAspect="1"/>
          </p:cNvSpPr>
          <p:nvPr>
            <p:ph type="sldImg"/>
          </p:nvPr>
        </p:nvSpPr>
        <p:spPr>
          <a:prstGeom prst="rect">
            <a:avLst/>
          </a:prstGeom>
        </p:spPr>
        <p:txBody>
          <a:bodyPr/>
          <a:lstStyle/>
          <a:p>
            <a:pPr lvl="0"/>
            <a:endParaRPr/>
          </a:p>
        </p:txBody>
      </p:sp>
      <p:sp>
        <p:nvSpPr>
          <p:cNvPr id="112" name="Shape 112"/>
          <p:cNvSpPr>
            <a:spLocks noGrp="1"/>
          </p:cNvSpPr>
          <p:nvPr>
            <p:ph type="body" sz="quarter" idx="1"/>
          </p:nvPr>
        </p:nvSpPr>
        <p:spPr>
          <a:prstGeom prst="rect">
            <a:avLst/>
          </a:prstGeom>
        </p:spPr>
        <p:txBody>
          <a:bodyPr/>
          <a:lstStyle/>
          <a:p>
            <a:pPr lvl="0">
              <a:defRPr sz="1800"/>
            </a:pPr>
            <a:r>
              <a:rPr sz="2400"/>
              <a:t>Every node on the Internet has a unique address. Originally, and generally still today, addresses were 32-bit values; there’s a push to move to IPv6, where addresses are 128 bits, but I don’t want to talk about that today. </a:t>
            </a:r>
          </a:p>
          <a:p>
            <a:pPr lvl="0">
              <a:defRPr sz="1800"/>
            </a:pPr>
            <a:endParaRPr sz="2400"/>
          </a:p>
          <a:p>
            <a:pPr lvl="0">
              <a:defRPr sz="1800"/>
            </a:pPr>
            <a:r>
              <a:rPr sz="2400"/>
              <a:t>IPv4 addresses are by tradition written in “dotted-decimal” notation. This is pretty much the only place you’ll ever see this notation, and it looks weird. The big reason for this notation is literally that people back then just weren’t familiar or comfortable with hexadecimal—it’s not more complicated than that. This brings up an important point: A lot of stuff on the Internet is done a certain way simply because it’s “always” (“always” being “as much as TWENTY WHOLE YEARS AGO!”) been done that way, and was originally done that way for bad reasons that no longer apply. Don’t hesitate to question everything.</a:t>
            </a:r>
          </a:p>
          <a:p>
            <a:pPr lvl="0">
              <a:defRPr sz="1800"/>
            </a:pPr>
            <a:endParaRPr sz="2400"/>
          </a:p>
          <a:p>
            <a:pPr lvl="0">
              <a:defRPr sz="1800"/>
            </a:pPr>
            <a:r>
              <a:rPr sz="2400"/>
              <a:t>Anyway, in hex, this address would be C0A80A01, but you’ll never, ever see an IP address written that way. There’s something useful about IP addresses having a uniquely recognizable format, so it persists.</a:t>
            </a:r>
          </a:p>
          <a:p>
            <a:pPr lvl="0">
              <a:defRPr sz="1800"/>
            </a:pPr>
            <a:endParaRPr sz="2400"/>
          </a:p>
          <a:p>
            <a:pPr lvl="0">
              <a:defRPr sz="1800"/>
            </a:pPr>
            <a:r>
              <a:rPr sz="2400"/>
              <a:t>Like phone numbers, some portion of that 32 bits identifies the network, and the rest identifies a node within that network… but unlike phone numbers, the system can change from network to network. This is identified by the subnet mask. This will be easier to understand if we switch from dotted-decimal to binary…</a:t>
            </a:r>
          </a:p>
        </p:txBody>
      </p:sp>
    </p:spTree>
    <p:extLst>
      <p:ext uri="{BB962C8B-B14F-4D97-AF65-F5344CB8AC3E}">
        <p14:creationId xmlns:p14="http://schemas.microsoft.com/office/powerpoint/2010/main" val="1957303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prstGeom prst="rect">
            <a:avLst/>
          </a:prstGeom>
        </p:spPr>
        <p:txBody>
          <a:bodyPr/>
          <a:lstStyle/>
          <a:p>
            <a:pPr lvl="0"/>
            <a:endParaRPr/>
          </a:p>
        </p:txBody>
      </p:sp>
      <p:sp>
        <p:nvSpPr>
          <p:cNvPr id="119" name="Shape 119"/>
          <p:cNvSpPr>
            <a:spLocks noGrp="1"/>
          </p:cNvSpPr>
          <p:nvPr>
            <p:ph type="body" sz="quarter" idx="1"/>
          </p:nvPr>
        </p:nvSpPr>
        <p:spPr>
          <a:prstGeom prst="rect">
            <a:avLst/>
          </a:prstGeom>
        </p:spPr>
        <p:txBody>
          <a:bodyPr/>
          <a:lstStyle/>
          <a:p>
            <a:pPr lvl="0">
              <a:defRPr sz="1800"/>
            </a:pPr>
            <a:r>
              <a:rPr sz="2400"/>
              <a:t>The 1s in the subnet mask identify the network; the 0s identify the node. To get the network, AND the IP address against the mask; to get the node, AND the IP address against the inverse of the mask. [You all know how to do binary arithmetic, yes? Good.]</a:t>
            </a:r>
          </a:p>
          <a:p>
            <a:pPr lvl="0">
              <a:defRPr sz="1800"/>
            </a:pPr>
            <a:endParaRPr sz="2400"/>
          </a:p>
          <a:p>
            <a:pPr lvl="0">
              <a:defRPr sz="1800"/>
            </a:pPr>
            <a:r>
              <a:rPr sz="2400"/>
              <a:t>Now, this example is trivial, because the subnet is just the bottommost 8 bits. In the first version of the TCP/IP scheme, there were only 256 networks, and the subnet was always the bottommost 24 bits. That proved unwieldy, so they moved to a scheme were there could be smaller networks, and networks within networks.</a:t>
            </a:r>
          </a:p>
          <a:p>
            <a:pPr lvl="0">
              <a:defRPr sz="1800"/>
            </a:pPr>
            <a:endParaRPr sz="2400"/>
          </a:p>
          <a:p>
            <a:pPr lvl="0">
              <a:defRPr sz="1800"/>
            </a:pPr>
            <a:r>
              <a:rPr sz="2400"/>
              <a:t>The “default gateway” down there is simply the IP address of the node that’s responsible for routing packets upward from our local subnet here. Which brings us to routing.</a:t>
            </a:r>
          </a:p>
        </p:txBody>
      </p:sp>
    </p:spTree>
    <p:extLst>
      <p:ext uri="{BB962C8B-B14F-4D97-AF65-F5344CB8AC3E}">
        <p14:creationId xmlns:p14="http://schemas.microsoft.com/office/powerpoint/2010/main" val="1941692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pPr lvl="0"/>
            <a:endParaRPr/>
          </a:p>
        </p:txBody>
      </p:sp>
      <p:sp>
        <p:nvSpPr>
          <p:cNvPr id="155" name="Shape 155"/>
          <p:cNvSpPr>
            <a:spLocks noGrp="1"/>
          </p:cNvSpPr>
          <p:nvPr>
            <p:ph type="body" sz="quarter" idx="1"/>
          </p:nvPr>
        </p:nvSpPr>
        <p:spPr>
          <a:prstGeom prst="rect">
            <a:avLst/>
          </a:prstGeom>
        </p:spPr>
        <p:txBody>
          <a:bodyPr/>
          <a:lstStyle/>
          <a:p>
            <a:pPr lvl="0">
              <a:defRPr sz="1800"/>
            </a:pPr>
            <a:r>
              <a:rPr sz="2400"/>
              <a:t>Here we have a simple local network, four PCs and a router connected to one hub. The technology here is twisted-pair Ethernet. Every machine on the local network sees every packet, and just pays attention to the ones addressed to it.</a:t>
            </a:r>
          </a:p>
          <a:p>
            <a:pPr lvl="0">
              <a:defRPr sz="1800"/>
            </a:pPr>
            <a:endParaRPr sz="2400"/>
          </a:p>
          <a:p>
            <a:pPr lvl="0">
              <a:defRPr sz="1800"/>
            </a:pPr>
            <a:r>
              <a:rPr sz="2400"/>
              <a:t>Let’s say our machine, .10, wants to send a packet to .7. It knows from the net mask that .7 is on the same subnet, so it doesn’t have to talk to the router at all—it just sends the packet directly to .7. Technically, the packet gets repeated by the hub on </a:t>
            </a:r>
            <a:r>
              <a:rPr sz="2400" i="1"/>
              <a:t>all</a:t>
            </a:r>
            <a:r>
              <a:rPr sz="2400"/>
              <a:t> lines, and just ignored by the other machines, same way telegrams worked, but conceptually it’s sent “from” .10 “to” .7.</a:t>
            </a:r>
          </a:p>
        </p:txBody>
      </p:sp>
    </p:spTree>
    <p:extLst>
      <p:ext uri="{BB962C8B-B14F-4D97-AF65-F5344CB8AC3E}">
        <p14:creationId xmlns:p14="http://schemas.microsoft.com/office/powerpoint/2010/main" val="1165945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pPr lvl="0"/>
            <a:endParaRPr/>
          </a:p>
        </p:txBody>
      </p:sp>
      <p:sp>
        <p:nvSpPr>
          <p:cNvPr id="176" name="Shape 176"/>
          <p:cNvSpPr>
            <a:spLocks noGrp="1"/>
          </p:cNvSpPr>
          <p:nvPr>
            <p:ph type="body" sz="quarter" idx="1"/>
          </p:nvPr>
        </p:nvSpPr>
        <p:spPr>
          <a:prstGeom prst="rect">
            <a:avLst/>
          </a:prstGeom>
        </p:spPr>
        <p:txBody>
          <a:bodyPr/>
          <a:lstStyle/>
          <a:p>
            <a:pPr lvl="0">
              <a:defRPr sz="1800"/>
            </a:pPr>
            <a:r>
              <a:rPr sz="2400"/>
              <a:t>Now we’re pinging something outside our network, which means we send the packet to the default gateway—our router. (In a home wifi setup, the hub and the router are the same piece of hardware, but they’re logically separate and in work environments usually physically separate.)</a:t>
            </a:r>
          </a:p>
          <a:p>
            <a:pPr lvl="0">
              <a:defRPr sz="1800"/>
            </a:pPr>
            <a:endParaRPr sz="2400"/>
          </a:p>
          <a:p>
            <a:pPr lvl="0">
              <a:defRPr sz="1800"/>
            </a:pPr>
            <a:r>
              <a:rPr sz="2400"/>
              <a:t>Our router knows nothing about the rest of the Internet—the Internet is, for all practical purposes, infinitely big. All our router knows is that it has its own default gateway, and in the absence of any other information, it just sends the packet along. Our router’s gateway is a router at our ISP.</a:t>
            </a:r>
          </a:p>
        </p:txBody>
      </p:sp>
    </p:spTree>
    <p:extLst>
      <p:ext uri="{BB962C8B-B14F-4D97-AF65-F5344CB8AC3E}">
        <p14:creationId xmlns:p14="http://schemas.microsoft.com/office/powerpoint/2010/main" val="1450512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pPr lvl="0"/>
            <a:endParaRPr/>
          </a:p>
        </p:txBody>
      </p:sp>
      <p:sp>
        <p:nvSpPr>
          <p:cNvPr id="201" name="Shape 201"/>
          <p:cNvSpPr>
            <a:spLocks noGrp="1"/>
          </p:cNvSpPr>
          <p:nvPr>
            <p:ph type="body" sz="quarter" idx="1"/>
          </p:nvPr>
        </p:nvSpPr>
        <p:spPr>
          <a:prstGeom prst="rect">
            <a:avLst/>
          </a:prstGeom>
        </p:spPr>
        <p:txBody>
          <a:bodyPr/>
          <a:lstStyle/>
          <a:p>
            <a:pPr lvl="0">
              <a:defRPr sz="1800"/>
            </a:pPr>
            <a:r>
              <a:rPr sz="2400"/>
              <a:t>The ISP has a large network; we’re just going to look at part of it, and likewise part of our target’s network. There’s two routers at our ISP, connected to each other [CLICK]…</a:t>
            </a:r>
          </a:p>
          <a:p>
            <a:pPr lvl="0">
              <a:defRPr sz="1800"/>
            </a:pPr>
            <a:r>
              <a:rPr sz="2400"/>
              <a:t>…two at the target network, also connected [CLICK]…</a:t>
            </a:r>
          </a:p>
          <a:p>
            <a:pPr lvl="0">
              <a:defRPr sz="1800"/>
            </a:pPr>
            <a:r>
              <a:rPr sz="2400"/>
              <a:t>…a high-capacity connection between our ISP and theirs [CLICK]…</a:t>
            </a:r>
          </a:p>
          <a:p>
            <a:pPr lvl="0">
              <a:defRPr sz="1800"/>
            </a:pPr>
            <a:r>
              <a:rPr sz="2400"/>
              <a:t>…and a low-capacity connection. [CLICK]</a:t>
            </a:r>
          </a:p>
          <a:p>
            <a:pPr lvl="0">
              <a:defRPr sz="1800"/>
            </a:pPr>
            <a:endParaRPr sz="2400"/>
          </a:p>
          <a:p>
            <a:pPr lvl="0">
              <a:defRPr sz="1800"/>
            </a:pPr>
            <a:r>
              <a:rPr sz="2400"/>
              <a:t>Each one of these routers maintains a </a:t>
            </a:r>
            <a:r>
              <a:rPr sz="2400" i="1"/>
              <a:t>routing table</a:t>
            </a:r>
            <a:r>
              <a:rPr sz="2400"/>
              <a:t> that tells it “traffic for network X should be sent to IP address Y”. Right now, all those routing tables are empty.</a:t>
            </a:r>
          </a:p>
        </p:txBody>
      </p:sp>
    </p:spTree>
    <p:extLst>
      <p:ext uri="{BB962C8B-B14F-4D97-AF65-F5344CB8AC3E}">
        <p14:creationId xmlns:p14="http://schemas.microsoft.com/office/powerpoint/2010/main" val="3087162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pPr lvl="0"/>
            <a:endParaRPr/>
          </a:p>
        </p:txBody>
      </p:sp>
      <p:sp>
        <p:nvSpPr>
          <p:cNvPr id="237" name="Shape 237"/>
          <p:cNvSpPr>
            <a:spLocks noGrp="1"/>
          </p:cNvSpPr>
          <p:nvPr>
            <p:ph type="body" sz="quarter" idx="1"/>
          </p:nvPr>
        </p:nvSpPr>
        <p:spPr>
          <a:prstGeom prst="rect">
            <a:avLst/>
          </a:prstGeom>
        </p:spPr>
        <p:txBody>
          <a:bodyPr/>
          <a:lstStyle/>
          <a:p>
            <a:pPr lvl="0">
              <a:defRPr sz="1800"/>
            </a:pPr>
            <a:r>
              <a:rPr sz="2400"/>
              <a:t>The destination server is here, on subnet 68.142.77.*.</a:t>
            </a:r>
          </a:p>
          <a:p>
            <a:pPr lvl="0">
              <a:defRPr sz="1800"/>
            </a:pPr>
            <a:r>
              <a:rPr sz="2400"/>
              <a:t>On a regular interval—or when requested to do so—each router tells its neighbors about the routes it knows. So, 68.142.77.1 says “Hey, I know how to reach 68.142.77.*—you talk to me, and the packet gets there in one hop.”</a:t>
            </a:r>
          </a:p>
        </p:txBody>
      </p:sp>
    </p:spTree>
    <p:extLst>
      <p:ext uri="{BB962C8B-B14F-4D97-AF65-F5344CB8AC3E}">
        <p14:creationId xmlns:p14="http://schemas.microsoft.com/office/powerpoint/2010/main" val="225922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prstGeom prst="rect">
            <a:avLst/>
          </a:prstGeom>
        </p:spPr>
        <p:txBody>
          <a:bodyPr/>
          <a:lstStyle/>
          <a:p>
            <a:pPr lvl="0"/>
            <a:endParaRPr/>
          </a:p>
        </p:txBody>
      </p:sp>
      <p:sp>
        <p:nvSpPr>
          <p:cNvPr id="62" name="Shape 62"/>
          <p:cNvSpPr>
            <a:spLocks noGrp="1"/>
          </p:cNvSpPr>
          <p:nvPr>
            <p:ph type="body" sz="quarter" idx="1"/>
          </p:nvPr>
        </p:nvSpPr>
        <p:spPr>
          <a:prstGeom prst="rect">
            <a:avLst/>
          </a:prstGeom>
        </p:spPr>
        <p:txBody>
          <a:bodyPr/>
          <a:lstStyle/>
          <a:p>
            <a:pPr lvl="0">
              <a:defRPr sz="1800"/>
            </a:pPr>
            <a:r>
              <a:rPr sz="2400"/>
              <a:t>How many computers are in this room? Two. Each tape cabinet holds 3 megabytes. The RAM is over on the right side of the picture and holds 32K. The desks are for watching the processor—the binary state of each CPU register is shown in lights. Input is done with punch cards—that’s what the guy on the left is doing—and output goes onto printers like the one the woman is standing next to.</a:t>
            </a:r>
          </a:p>
          <a:p>
            <a:pPr lvl="0">
              <a:defRPr sz="1800"/>
            </a:pPr>
            <a:endParaRPr sz="2400"/>
          </a:p>
          <a:p>
            <a:pPr lvl="0">
              <a:defRPr sz="1800"/>
            </a:pPr>
            <a:r>
              <a:rPr sz="2400"/>
              <a:t>These computers were already outdated by the time this picture was taken in ’62… which is pretty much par for the course in government contracting.</a:t>
            </a:r>
          </a:p>
        </p:txBody>
      </p:sp>
    </p:spTree>
    <p:extLst>
      <p:ext uri="{BB962C8B-B14F-4D97-AF65-F5344CB8AC3E}">
        <p14:creationId xmlns:p14="http://schemas.microsoft.com/office/powerpoint/2010/main" val="628879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p>
            <a:pPr lvl="0">
              <a:defRPr sz="1800"/>
            </a:pPr>
            <a:r>
              <a:rPr sz="2400"/>
              <a:t>68.142.92.249 says “well, that’s interesting, thanks for telling me.” Note that it increments the hop count to .77.</a:t>
            </a:r>
          </a:p>
        </p:txBody>
      </p:sp>
    </p:spTree>
    <p:extLst>
      <p:ext uri="{BB962C8B-B14F-4D97-AF65-F5344CB8AC3E}">
        <p14:creationId xmlns:p14="http://schemas.microsoft.com/office/powerpoint/2010/main" val="3839014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pPr lvl="0"/>
            <a:endParaRPr/>
          </a:p>
        </p:txBody>
      </p:sp>
      <p:sp>
        <p:nvSpPr>
          <p:cNvPr id="314" name="Shape 314"/>
          <p:cNvSpPr>
            <a:spLocks noGrp="1"/>
          </p:cNvSpPr>
          <p:nvPr>
            <p:ph type="body" sz="quarter" idx="1"/>
          </p:nvPr>
        </p:nvSpPr>
        <p:spPr>
          <a:prstGeom prst="rect">
            <a:avLst/>
          </a:prstGeom>
        </p:spPr>
        <p:txBody>
          <a:bodyPr/>
          <a:lstStyle/>
          <a:p>
            <a:pPr lvl="0">
              <a:defRPr sz="1800"/>
            </a:pPr>
            <a:r>
              <a:rPr sz="2400"/>
              <a:t>A bit later, 68.142.92.249 does its own announcement, and talks about its own network (.92), plus the .77 network it just learned about. Note that it replaces 68.142.77.1’s address with its own—it’s saying “you wanna talk to .77, you gotta come through me first.”</a:t>
            </a:r>
          </a:p>
        </p:txBody>
      </p:sp>
    </p:spTree>
    <p:extLst>
      <p:ext uri="{BB962C8B-B14F-4D97-AF65-F5344CB8AC3E}">
        <p14:creationId xmlns:p14="http://schemas.microsoft.com/office/powerpoint/2010/main" val="3926354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pPr lvl="0"/>
            <a:endParaRPr/>
          </a:p>
        </p:txBody>
      </p:sp>
      <p:sp>
        <p:nvSpPr>
          <p:cNvPr id="355" name="Shape 355"/>
          <p:cNvSpPr>
            <a:spLocks noGrp="1"/>
          </p:cNvSpPr>
          <p:nvPr>
            <p:ph type="body" sz="quarter" idx="1"/>
          </p:nvPr>
        </p:nvSpPr>
        <p:spPr>
          <a:prstGeom prst="rect">
            <a:avLst/>
          </a:prstGeom>
        </p:spPr>
        <p:txBody>
          <a:bodyPr/>
          <a:lstStyle/>
          <a:p>
            <a:pPr lvl="0">
              <a:defRPr sz="1800"/>
            </a:pPr>
            <a:r>
              <a:rPr sz="2400"/>
              <a:t>74.40.1.101 says “well thanks for telling me”. </a:t>
            </a:r>
          </a:p>
        </p:txBody>
      </p:sp>
    </p:spTree>
    <p:extLst>
      <p:ext uri="{BB962C8B-B14F-4D97-AF65-F5344CB8AC3E}">
        <p14:creationId xmlns:p14="http://schemas.microsoft.com/office/powerpoint/2010/main" val="3174475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noRot="1" noChangeAspect="1"/>
          </p:cNvSpPr>
          <p:nvPr>
            <p:ph type="sldImg"/>
          </p:nvPr>
        </p:nvSpPr>
        <p:spPr>
          <a:prstGeom prst="rect">
            <a:avLst/>
          </a:prstGeom>
        </p:spPr>
        <p:txBody>
          <a:bodyPr/>
          <a:lstStyle/>
          <a:p>
            <a:pPr lvl="0"/>
            <a:endParaRPr/>
          </a:p>
        </p:txBody>
      </p:sp>
      <p:sp>
        <p:nvSpPr>
          <p:cNvPr id="396" name="Shape 396"/>
          <p:cNvSpPr>
            <a:spLocks noGrp="1"/>
          </p:cNvSpPr>
          <p:nvPr>
            <p:ph type="body" sz="quarter" idx="1"/>
          </p:nvPr>
        </p:nvSpPr>
        <p:spPr>
          <a:prstGeom prst="rect">
            <a:avLst/>
          </a:prstGeom>
        </p:spPr>
        <p:txBody>
          <a:bodyPr/>
          <a:lstStyle/>
          <a:p>
            <a:pPr lvl="0">
              <a:defRPr sz="1800"/>
            </a:pPr>
            <a:r>
              <a:rPr sz="2400"/>
              <a:t>As does 68.142.92.253. But this router is </a:t>
            </a:r>
            <a:r>
              <a:rPr sz="2400" i="1"/>
              <a:t>also</a:t>
            </a:r>
            <a:r>
              <a:rPr sz="2400"/>
              <a:t> on the .92 network, and is just as capable of routing traffic to it as .249 is. So it doesn’t change its route for .92—it already has a one-hop route to that.</a:t>
            </a:r>
          </a:p>
        </p:txBody>
      </p:sp>
    </p:spTree>
    <p:extLst>
      <p:ext uri="{BB962C8B-B14F-4D97-AF65-F5344CB8AC3E}">
        <p14:creationId xmlns:p14="http://schemas.microsoft.com/office/powerpoint/2010/main" val="191720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pPr lvl="0"/>
            <a:endParaRPr/>
          </a:p>
        </p:txBody>
      </p:sp>
      <p:sp>
        <p:nvSpPr>
          <p:cNvPr id="432" name="Shape 432"/>
          <p:cNvSpPr>
            <a:spLocks noGrp="1"/>
          </p:cNvSpPr>
          <p:nvPr>
            <p:ph type="body" sz="quarter" idx="1"/>
          </p:nvPr>
        </p:nvSpPr>
        <p:spPr>
          <a:prstGeom prst="rect">
            <a:avLst/>
          </a:prstGeom>
        </p:spPr>
        <p:txBody>
          <a:bodyPr/>
          <a:lstStyle/>
          <a:p>
            <a:pPr lvl="0">
              <a:defRPr sz="1800"/>
            </a:pPr>
            <a:r>
              <a:rPr sz="2400"/>
              <a:t>68.142.92.253 makes its announcement.</a:t>
            </a:r>
          </a:p>
        </p:txBody>
      </p:sp>
    </p:spTree>
    <p:extLst>
      <p:ext uri="{BB962C8B-B14F-4D97-AF65-F5344CB8AC3E}">
        <p14:creationId xmlns:p14="http://schemas.microsoft.com/office/powerpoint/2010/main" val="1353391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prstGeom prst="rect">
            <a:avLst/>
          </a:prstGeom>
        </p:spPr>
        <p:txBody>
          <a:bodyPr/>
          <a:lstStyle/>
          <a:p>
            <a:pPr lvl="0"/>
            <a:endParaRPr/>
          </a:p>
        </p:txBody>
      </p:sp>
      <p:sp>
        <p:nvSpPr>
          <p:cNvPr id="473" name="Shape 473"/>
          <p:cNvSpPr>
            <a:spLocks noGrp="1"/>
          </p:cNvSpPr>
          <p:nvPr>
            <p:ph type="body" sz="quarter" idx="1"/>
          </p:nvPr>
        </p:nvSpPr>
        <p:spPr>
          <a:prstGeom prst="rect">
            <a:avLst/>
          </a:prstGeom>
        </p:spPr>
        <p:txBody>
          <a:bodyPr/>
          <a:lstStyle/>
          <a:p>
            <a:pPr lvl="0">
              <a:defRPr sz="1800"/>
            </a:pPr>
            <a:r>
              <a:rPr sz="2400"/>
              <a:t>74.40.5.126 says “that’s interesting.”</a:t>
            </a:r>
          </a:p>
        </p:txBody>
      </p:sp>
    </p:spTree>
    <p:extLst>
      <p:ext uri="{BB962C8B-B14F-4D97-AF65-F5344CB8AC3E}">
        <p14:creationId xmlns:p14="http://schemas.microsoft.com/office/powerpoint/2010/main" val="3828878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prstGeom prst="rect">
            <a:avLst/>
          </a:prstGeom>
        </p:spPr>
        <p:txBody>
          <a:bodyPr/>
          <a:lstStyle/>
          <a:p>
            <a:pPr lvl="0"/>
            <a:endParaRPr/>
          </a:p>
        </p:txBody>
      </p:sp>
      <p:sp>
        <p:nvSpPr>
          <p:cNvPr id="509" name="Shape 509"/>
          <p:cNvSpPr>
            <a:spLocks noGrp="1"/>
          </p:cNvSpPr>
          <p:nvPr>
            <p:ph type="body" sz="quarter" idx="1"/>
          </p:nvPr>
        </p:nvSpPr>
        <p:spPr>
          <a:prstGeom prst="rect">
            <a:avLst/>
          </a:prstGeom>
        </p:spPr>
        <p:txBody>
          <a:bodyPr/>
          <a:lstStyle/>
          <a:p>
            <a:pPr lvl="0">
              <a:defRPr sz="1800"/>
            </a:pPr>
            <a:r>
              <a:rPr sz="2400"/>
              <a:t>and makes its announcement. Now, just as an aside here, each router is smart enough not to announce these second-hand routes back to the router it got it from. So for example 126 here does </a:t>
            </a:r>
            <a:r>
              <a:rPr sz="2400" i="1"/>
              <a:t>not </a:t>
            </a:r>
            <a:r>
              <a:rPr sz="2400"/>
              <a:t>tell 253 that it’s able to route traffic for .77 or .92.</a:t>
            </a:r>
          </a:p>
        </p:txBody>
      </p:sp>
    </p:spTree>
    <p:extLst>
      <p:ext uri="{BB962C8B-B14F-4D97-AF65-F5344CB8AC3E}">
        <p14:creationId xmlns:p14="http://schemas.microsoft.com/office/powerpoint/2010/main" val="342712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noRot="1" noChangeAspect="1"/>
          </p:cNvSpPr>
          <p:nvPr>
            <p:ph type="sldImg"/>
          </p:nvPr>
        </p:nvSpPr>
        <p:spPr>
          <a:prstGeom prst="rect">
            <a:avLst/>
          </a:prstGeom>
        </p:spPr>
        <p:txBody>
          <a:bodyPr/>
          <a:lstStyle/>
          <a:p>
            <a:pPr lvl="0"/>
            <a:endParaRPr/>
          </a:p>
        </p:txBody>
      </p:sp>
      <p:sp>
        <p:nvSpPr>
          <p:cNvPr id="550" name="Shape 550"/>
          <p:cNvSpPr>
            <a:spLocks noGrp="1"/>
          </p:cNvSpPr>
          <p:nvPr>
            <p:ph type="body" sz="quarter" idx="1"/>
          </p:nvPr>
        </p:nvSpPr>
        <p:spPr>
          <a:prstGeom prst="rect">
            <a:avLst/>
          </a:prstGeom>
        </p:spPr>
        <p:txBody>
          <a:bodyPr/>
          <a:lstStyle/>
          <a:p>
            <a:pPr lvl="0">
              <a:defRPr sz="1800"/>
            </a:pPr>
            <a:r>
              <a:rPr sz="2400"/>
              <a:t>74.40.5.101 hears 126’s announcement… but it already has a better route for those networks! It remembers the value, but it’s not going to use it.</a:t>
            </a:r>
          </a:p>
        </p:txBody>
      </p:sp>
    </p:spTree>
    <p:extLst>
      <p:ext uri="{BB962C8B-B14F-4D97-AF65-F5344CB8AC3E}">
        <p14:creationId xmlns:p14="http://schemas.microsoft.com/office/powerpoint/2010/main" val="1447372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prstGeom prst="rect">
            <a:avLst/>
          </a:prstGeom>
        </p:spPr>
        <p:txBody>
          <a:bodyPr/>
          <a:lstStyle/>
          <a:p>
            <a:pPr lvl="0"/>
            <a:endParaRPr/>
          </a:p>
        </p:txBody>
      </p:sp>
      <p:sp>
        <p:nvSpPr>
          <p:cNvPr id="616" name="Shape 616"/>
          <p:cNvSpPr>
            <a:spLocks noGrp="1"/>
          </p:cNvSpPr>
          <p:nvPr>
            <p:ph type="body" sz="quarter" idx="1"/>
          </p:nvPr>
        </p:nvSpPr>
        <p:spPr>
          <a:prstGeom prst="rect">
            <a:avLst/>
          </a:prstGeom>
        </p:spPr>
        <p:txBody>
          <a:bodyPr/>
          <a:lstStyle/>
          <a:p>
            <a:pPr lvl="0">
              <a:defRPr sz="1800"/>
            </a:pPr>
            <a:r>
              <a:rPr sz="2400"/>
              <a:t>So let’s see what happens. Our PC knows to route its message to 222… [CLICK]</a:t>
            </a:r>
          </a:p>
          <a:p>
            <a:pPr lvl="0">
              <a:defRPr sz="1800"/>
            </a:pPr>
            <a:r>
              <a:rPr sz="2400"/>
              <a:t>who knows to send </a:t>
            </a:r>
            <a:r>
              <a:rPr sz="2400" i="1"/>
              <a:t>all </a:t>
            </a:r>
            <a:r>
              <a:rPr sz="2400"/>
              <a:t>traffic to 101… [CLICK]</a:t>
            </a:r>
          </a:p>
          <a:p>
            <a:pPr lvl="0">
              <a:defRPr sz="1800"/>
            </a:pPr>
            <a:r>
              <a:rPr sz="2400"/>
              <a:t>who’s smart enough to take the shorter of the two possible paths, through 249 [CLICK]</a:t>
            </a:r>
          </a:p>
          <a:p>
            <a:pPr lvl="0">
              <a:defRPr sz="1800"/>
            </a:pPr>
            <a:r>
              <a:rPr sz="2400"/>
              <a:t>which goes to 77.1 [CLICK]</a:t>
            </a:r>
          </a:p>
          <a:p>
            <a:pPr lvl="0">
              <a:defRPr sz="1800"/>
            </a:pPr>
            <a:r>
              <a:rPr sz="2400"/>
              <a:t>and to our destination server [CLICK]</a:t>
            </a:r>
          </a:p>
          <a:p>
            <a:pPr lvl="0">
              <a:defRPr sz="1800"/>
            </a:pPr>
            <a:endParaRPr sz="2400"/>
          </a:p>
          <a:p>
            <a:pPr lvl="0">
              <a:defRPr sz="1800"/>
            </a:pPr>
            <a:r>
              <a:rPr sz="2400"/>
              <a:t>But now let’s see what happens if that connection between 101 and 249 drops. It takes some amount of time for 101 to realize the connection is gone, but we’ll skip ahead to that point. </a:t>
            </a:r>
          </a:p>
        </p:txBody>
      </p:sp>
    </p:spTree>
    <p:extLst>
      <p:ext uri="{BB962C8B-B14F-4D97-AF65-F5344CB8AC3E}">
        <p14:creationId xmlns:p14="http://schemas.microsoft.com/office/powerpoint/2010/main" val="1319798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hape 683"/>
          <p:cNvSpPr>
            <a:spLocks noGrp="1" noRot="1" noChangeAspect="1"/>
          </p:cNvSpPr>
          <p:nvPr>
            <p:ph type="sldImg"/>
          </p:nvPr>
        </p:nvSpPr>
        <p:spPr>
          <a:prstGeom prst="rect">
            <a:avLst/>
          </a:prstGeom>
        </p:spPr>
        <p:txBody>
          <a:bodyPr/>
          <a:lstStyle/>
          <a:p>
            <a:pPr lvl="0"/>
            <a:endParaRPr/>
          </a:p>
        </p:txBody>
      </p:sp>
      <p:sp>
        <p:nvSpPr>
          <p:cNvPr id="684" name="Shape 684"/>
          <p:cNvSpPr>
            <a:spLocks noGrp="1"/>
          </p:cNvSpPr>
          <p:nvPr>
            <p:ph type="body" sz="quarter" idx="1"/>
          </p:nvPr>
        </p:nvSpPr>
        <p:spPr>
          <a:prstGeom prst="rect">
            <a:avLst/>
          </a:prstGeom>
        </p:spPr>
        <p:txBody>
          <a:bodyPr/>
          <a:lstStyle/>
          <a:p>
            <a:pPr lvl="0">
              <a:defRPr sz="1800"/>
            </a:pPr>
            <a:r>
              <a:rPr sz="2400"/>
              <a:t>With a heavy heart, 101 strikes 249 off its list. So the next packet sent from our PC goes the same rout to 101, but then takes the longer but more reliable route.</a:t>
            </a:r>
          </a:p>
          <a:p>
            <a:pPr lvl="0">
              <a:defRPr sz="1800"/>
            </a:pPr>
            <a:endParaRPr sz="2400"/>
          </a:p>
          <a:p>
            <a:pPr lvl="0">
              <a:defRPr sz="1800"/>
            </a:pPr>
            <a:r>
              <a:rPr sz="2400"/>
              <a:t>You may have heard that the Internet was designed to withstand nuclear attack. That’s not actually true, but what you’re seeing here is </a:t>
            </a:r>
            <a:r>
              <a:rPr sz="2400" i="1"/>
              <a:t>why </a:t>
            </a:r>
            <a:r>
              <a:rPr sz="2400"/>
              <a:t>people say that—because the Internet </a:t>
            </a:r>
            <a:r>
              <a:rPr sz="2400" i="1"/>
              <a:t>can </a:t>
            </a:r>
            <a:r>
              <a:rPr sz="2400"/>
              <a:t>withstand nuclear attack. These routing tables are updated every 30 seconds, all across the entire net. Nowhere is there one central server controlling everything; no one has the entire map, so there’s nobody you can nuke to bring this down. Likewise, there’s nobody you need permission from to connect to the Internet (except for getting an IP address)—once you connect, if you announce that you’re capable of carrying traffic, and you back that up by actually </a:t>
            </a:r>
            <a:r>
              <a:rPr sz="2400" i="1"/>
              <a:t>carrying </a:t>
            </a:r>
            <a:r>
              <a:rPr sz="2400"/>
              <a:t>traffic (dropping packets gets you struck from the routing tables), then congratulations, you’re now part of the Internet.</a:t>
            </a:r>
          </a:p>
        </p:txBody>
      </p:sp>
    </p:spTree>
    <p:extLst>
      <p:ext uri="{BB962C8B-B14F-4D97-AF65-F5344CB8AC3E}">
        <p14:creationId xmlns:p14="http://schemas.microsoft.com/office/powerpoint/2010/main" val="349538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prstGeom prst="rect">
            <a:avLst/>
          </a:prstGeom>
        </p:spPr>
        <p:txBody>
          <a:bodyPr/>
          <a:lstStyle/>
          <a:p>
            <a:pPr lvl="0"/>
            <a:endParaRPr/>
          </a:p>
        </p:txBody>
      </p:sp>
      <p:sp>
        <p:nvSpPr>
          <p:cNvPr id="68" name="Shape 68"/>
          <p:cNvSpPr>
            <a:spLocks noGrp="1"/>
          </p:cNvSpPr>
          <p:nvPr>
            <p:ph type="body" sz="quarter" idx="1"/>
          </p:nvPr>
        </p:nvSpPr>
        <p:spPr>
          <a:prstGeom prst="rect">
            <a:avLst/>
          </a:prstGeom>
        </p:spPr>
        <p:txBody>
          <a:bodyPr/>
          <a:lstStyle/>
          <a:p>
            <a:pPr lvl="0">
              <a:defRPr sz="1800"/>
            </a:pPr>
            <a:r>
              <a:rPr lang="en-US" sz="2400" dirty="0"/>
              <a:t>[AFTER THIS WHITEBOARD ABOUT SERIAL SIGNALLING]</a:t>
            </a:r>
          </a:p>
          <a:p>
            <a:pPr lvl="0">
              <a:defRPr sz="1800"/>
            </a:pPr>
            <a:endParaRPr lang="en-US" sz="2400" dirty="0"/>
          </a:p>
          <a:p>
            <a:pPr lvl="0">
              <a:defRPr sz="1800"/>
            </a:pPr>
            <a:r>
              <a:rPr sz="2400" dirty="0"/>
              <a:t>You can see right away that by ’65, the world was now in color, so that was exciting. The important difference here is that typewriter-printer combo—that’s a terminal. Computers were now powerful enough that you could interact with them directly. In fact, they were powerful enough now that having just one person use the computer at a time was wasteful; you could connect multiple terminals like this one, and the computer would split its time handling one to the next.</a:t>
            </a:r>
          </a:p>
          <a:p>
            <a:pPr lvl="0">
              <a:defRPr sz="1800"/>
            </a:pPr>
            <a:endParaRPr sz="2400" dirty="0"/>
          </a:p>
          <a:p>
            <a:pPr lvl="0">
              <a:defRPr sz="1800"/>
            </a:pPr>
            <a:r>
              <a:rPr sz="2400" dirty="0"/>
              <a:t>These terminals connect to the computer using a direct wire connection, same as the tape drives and memory—same as your monitor cable. (</a:t>
            </a:r>
            <a:r>
              <a:rPr sz="2400" i="1" dirty="0"/>
              <a:t>Not</a:t>
            </a:r>
            <a:r>
              <a:rPr sz="2400" dirty="0"/>
              <a:t> the same as your keyboard cable; that’s actually a packet-switched connection.) You could be as far away from the computer as the wire… which could include the continuous circuit of a telephone connection.</a:t>
            </a:r>
          </a:p>
          <a:p>
            <a:pPr lvl="0">
              <a:defRPr sz="1800"/>
            </a:pPr>
            <a:endParaRPr sz="2400" dirty="0"/>
          </a:p>
          <a:p>
            <a:pPr lvl="0">
              <a:defRPr sz="1800"/>
            </a:pPr>
            <a:r>
              <a:rPr sz="2400" dirty="0"/>
              <a:t>Later terminals had screens instead of printers, but the idea was the same. In fact, the character set and protocols those terminals used were the same ones for the teletypes—that’s why ASCII contains characters for backspace, carriage return, line feed and bell.</a:t>
            </a:r>
          </a:p>
        </p:txBody>
      </p:sp>
    </p:spTree>
    <p:extLst>
      <p:ext uri="{BB962C8B-B14F-4D97-AF65-F5344CB8AC3E}">
        <p14:creationId xmlns:p14="http://schemas.microsoft.com/office/powerpoint/2010/main" val="2840628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pPr lvl="0"/>
            <a:endParaRPr/>
          </a:p>
        </p:txBody>
      </p:sp>
      <p:sp>
        <p:nvSpPr>
          <p:cNvPr id="690" name="Shape 690"/>
          <p:cNvSpPr>
            <a:spLocks noGrp="1"/>
          </p:cNvSpPr>
          <p:nvPr>
            <p:ph type="body" sz="quarter" idx="1"/>
          </p:nvPr>
        </p:nvSpPr>
        <p:spPr>
          <a:prstGeom prst="rect">
            <a:avLst/>
          </a:prstGeom>
        </p:spPr>
        <p:txBody>
          <a:bodyPr/>
          <a:lstStyle/>
          <a:p>
            <a:pPr lvl="0">
              <a:defRPr sz="1800"/>
            </a:pPr>
            <a:r>
              <a:rPr sz="2400"/>
              <a:t>NSFNET is the National Science Foundation’s high-speed Internet backbone. In 1992, Congress opened NSFNET up to connect to commercial networks; in 1994, the NSF was ordered to decommission its network and instead lease bandwidth from commercial carriers.</a:t>
            </a:r>
          </a:p>
          <a:p>
            <a:pPr lvl="0">
              <a:defRPr sz="1800"/>
            </a:pPr>
            <a:endParaRPr sz="2400"/>
          </a:p>
          <a:p>
            <a:pPr lvl="0">
              <a:defRPr sz="1800"/>
            </a:pPr>
            <a:r>
              <a:rPr sz="2400"/>
              <a:t>So it’s now 1994. We have a protocol that abstracts away differences between networks. We have a routing scheme that does whatever it takes to get packets delivered, and doesn’t have a controlling authority to bottleneck the creation of new connections. We have a Federal mandate creating a market for the creation of backbone lines. And, thanks to NCSA (the same research institution that created this map here), we have a new server app that presents information in a way even a layman can easily use… but we’ll talk about that next block. Regardless, all the pieces are in place for some really exciting things to start happening. We’re about to go from this…</a:t>
            </a:r>
          </a:p>
          <a:p>
            <a:pPr lvl="0">
              <a:defRPr sz="1800"/>
            </a:pPr>
            <a:endParaRPr sz="2400"/>
          </a:p>
          <a:p>
            <a:pPr lvl="0">
              <a:defRPr sz="1800"/>
            </a:pPr>
            <a:r>
              <a:rPr sz="2400"/>
              <a:t>——————-</a:t>
            </a:r>
          </a:p>
          <a:p>
            <a:pPr lvl="0">
              <a:defRPr sz="1800"/>
            </a:pPr>
            <a:r>
              <a:rPr sz="2400"/>
              <a:t>Oh, and back in that previous map? Note that the white-hot pipes in this map carried 1 trillion bytes of traffic in December 1994. That sounds like a lot! How long does it take Netflix to use up that much data? 3 minutes. [9 x 10^17 bytes per month; </a:t>
            </a:r>
            <a:r>
              <a:rPr sz="2400" u="sng">
                <a:hlinkClick r:id="rId3"/>
              </a:rPr>
              <a:t>http://www.ciena.com/connect/blog/What-Netflixs-1-billion-video-hours-streamed-means-for-bandwidth.html]</a:t>
            </a:r>
            <a:endParaRPr sz="2400"/>
          </a:p>
        </p:txBody>
      </p:sp>
    </p:spTree>
    <p:extLst>
      <p:ext uri="{BB962C8B-B14F-4D97-AF65-F5344CB8AC3E}">
        <p14:creationId xmlns:p14="http://schemas.microsoft.com/office/powerpoint/2010/main" val="4035770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Shape 695"/>
          <p:cNvSpPr>
            <a:spLocks noGrp="1" noRot="1" noChangeAspect="1"/>
          </p:cNvSpPr>
          <p:nvPr>
            <p:ph type="sldImg"/>
          </p:nvPr>
        </p:nvSpPr>
        <p:spPr>
          <a:prstGeom prst="rect">
            <a:avLst/>
          </a:prstGeom>
        </p:spPr>
        <p:txBody>
          <a:bodyPr/>
          <a:lstStyle/>
          <a:p>
            <a:pPr lvl="0"/>
            <a:endParaRPr/>
          </a:p>
        </p:txBody>
      </p:sp>
      <p:sp>
        <p:nvSpPr>
          <p:cNvPr id="696" name="Shape 696"/>
          <p:cNvSpPr>
            <a:spLocks noGrp="1"/>
          </p:cNvSpPr>
          <p:nvPr>
            <p:ph type="body" sz="quarter" idx="1"/>
          </p:nvPr>
        </p:nvSpPr>
        <p:spPr>
          <a:prstGeom prst="rect">
            <a:avLst/>
          </a:prstGeom>
        </p:spPr>
        <p:txBody>
          <a:bodyPr/>
          <a:lstStyle/>
          <a:p>
            <a:pPr lvl="0">
              <a:defRPr sz="1800"/>
            </a:pPr>
            <a:r>
              <a:rPr sz="2400" dirty="0"/>
              <a:t>…to this. This map was done in 2003, but even before then, mapping the Internet became effectively impossible. The blue lines here are North </a:t>
            </a:r>
            <a:r>
              <a:rPr sz="2400" dirty="0" err="1"/>
              <a:t>Ameria</a:t>
            </a:r>
            <a:r>
              <a:rPr sz="2400" dirty="0"/>
              <a:t>; the green EMEA, yellow Latin America and red Asia.</a:t>
            </a:r>
          </a:p>
          <a:p>
            <a:pPr lvl="0">
              <a:defRPr sz="1800"/>
            </a:pPr>
            <a:endParaRPr sz="2400" dirty="0"/>
          </a:p>
          <a:p>
            <a:pPr lvl="0">
              <a:defRPr sz="1800"/>
            </a:pPr>
            <a:r>
              <a:rPr sz="2400" dirty="0"/>
              <a:t>Oh, and back in that previous map? Note that the white-hot pipes in this map carried 1 trillion bytes of traffic in December 1994. That sounds like a lot! How long does it take Netflix to use up that much data? 3 minutes. [9 x 10^17 bytes per month; http://www.ciena.com/connect/blog/What-Netflixs-1-billion-video-hours-streamed-means-for-bandwidth.html]</a:t>
            </a:r>
          </a:p>
          <a:p>
            <a:pPr lvl="0">
              <a:defRPr sz="1800"/>
            </a:pPr>
            <a:endParaRPr sz="2400" dirty="0"/>
          </a:p>
          <a:p>
            <a:pPr lvl="0">
              <a:defRPr sz="1800"/>
            </a:pPr>
            <a:r>
              <a:rPr sz="2400" dirty="0"/>
              <a:t>[EXERCISE: Let’s run some trace routes.]</a:t>
            </a:r>
          </a:p>
        </p:txBody>
      </p:sp>
    </p:spTree>
    <p:extLst>
      <p:ext uri="{BB962C8B-B14F-4D97-AF65-F5344CB8AC3E}">
        <p14:creationId xmlns:p14="http://schemas.microsoft.com/office/powerpoint/2010/main" val="348156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noRot="1" noChangeAspect="1"/>
          </p:cNvSpPr>
          <p:nvPr>
            <p:ph type="sldImg"/>
          </p:nvPr>
        </p:nvSpPr>
        <p:spPr>
          <a:prstGeom prst="rect">
            <a:avLst/>
          </a:prstGeom>
        </p:spPr>
        <p:txBody>
          <a:bodyPr/>
          <a:lstStyle/>
          <a:p>
            <a:pPr lvl="0"/>
            <a:endParaRPr/>
          </a:p>
        </p:txBody>
      </p:sp>
      <p:sp>
        <p:nvSpPr>
          <p:cNvPr id="75" name="Shape 75"/>
          <p:cNvSpPr>
            <a:spLocks noGrp="1"/>
          </p:cNvSpPr>
          <p:nvPr>
            <p:ph type="body" sz="quarter" idx="1"/>
          </p:nvPr>
        </p:nvSpPr>
        <p:spPr>
          <a:prstGeom prst="rect">
            <a:avLst/>
          </a:prstGeom>
        </p:spPr>
        <p:txBody>
          <a:bodyPr/>
          <a:lstStyle/>
          <a:p>
            <a:pPr lvl="0">
              <a:defRPr sz="1800"/>
            </a:pPr>
            <a:r>
              <a:rPr lang="en-US" sz="2400" dirty="0"/>
              <a:t>[AFTER THIS WHITEBOARD ABOUT MULTIPLEX SIGNALLING]</a:t>
            </a:r>
          </a:p>
          <a:p>
            <a:pPr lvl="0">
              <a:defRPr sz="1800"/>
            </a:pPr>
            <a:endParaRPr lang="en-US" sz="2400" dirty="0"/>
          </a:p>
          <a:p>
            <a:pPr lvl="0">
              <a:defRPr sz="1800"/>
            </a:pPr>
            <a:r>
              <a:rPr sz="2400" dirty="0"/>
              <a:t>The US Department of Defense was a major investor in university computing through its Advanced Research Projects Agency. Its researchers needed a better way to communicate between computers—a team at UCLA might need to access data on a tape drive at the University of Utah; a team at MIT might need time on a supercomputer at Stanford.</a:t>
            </a:r>
          </a:p>
          <a:p>
            <a:pPr lvl="0">
              <a:defRPr sz="1800"/>
            </a:pPr>
            <a:endParaRPr sz="2400" dirty="0"/>
          </a:p>
          <a:p>
            <a:pPr lvl="0">
              <a:defRPr sz="1800"/>
            </a:pPr>
            <a:r>
              <a:rPr sz="2400" dirty="0"/>
              <a:t>To solve this problem, ARPA contracted the development of the Arpanet. This consisted of special computers, called IMPs (Interface Message Processor), that communicated with each other over dedicated telephone circuits. Though the IMPs shared a common protocol with each other, each had to be programmed separately to talk to its local resources—the code to talk to an IBM System/360 was different from the code to talk to a PDP-10.</a:t>
            </a:r>
          </a:p>
          <a:p>
            <a:pPr lvl="0">
              <a:defRPr sz="1800"/>
            </a:pPr>
            <a:endParaRPr sz="2400" dirty="0"/>
          </a:p>
          <a:p>
            <a:pPr lvl="0">
              <a:defRPr sz="1800"/>
            </a:pPr>
            <a:r>
              <a:rPr sz="2400" dirty="0"/>
              <a:t>Those resources weren’t just computers, but also tape drives and printers, all connected using serial cables to the IMP. In general, computers didn’t really talk to each other at this stage of the Arpanet—terminals would talk to remote computers, and computers would talk to remote resources. For example, email (invented in 1972 by Ray Tomlinson) initially worked by writing files directly to the local storage of the server; there was no “email server” program.</a:t>
            </a:r>
          </a:p>
          <a:p>
            <a:pPr lvl="0">
              <a:defRPr sz="1800"/>
            </a:pPr>
            <a:endParaRPr sz="2400" dirty="0"/>
          </a:p>
          <a:p>
            <a:pPr lvl="0">
              <a:defRPr sz="1800"/>
            </a:pPr>
            <a:r>
              <a:rPr sz="2400" dirty="0"/>
              <a:t>ARPANET was a packet-switched connectionless network… just like the telegraph. So just like the telegraph, it had to deal with </a:t>
            </a:r>
            <a:r>
              <a:rPr sz="2400" i="1" dirty="0"/>
              <a:t>buffering </a:t>
            </a:r>
            <a:r>
              <a:rPr sz="2400" dirty="0"/>
              <a:t>(not ready for another packet yet) and </a:t>
            </a:r>
            <a:r>
              <a:rPr sz="2400" i="1" dirty="0"/>
              <a:t>lag </a:t>
            </a:r>
            <a:r>
              <a:rPr sz="2400" dirty="0"/>
              <a:t>(in fact, the very first document describing work on IMP communication talks about the half-second lag required to echo a typed character).</a:t>
            </a:r>
          </a:p>
          <a:p>
            <a:pPr lvl="0">
              <a:defRPr sz="1800"/>
            </a:pPr>
            <a:endParaRPr sz="2400" dirty="0"/>
          </a:p>
          <a:p>
            <a:pPr lvl="0">
              <a:defRPr sz="1800"/>
            </a:pPr>
            <a:r>
              <a:rPr sz="2400" dirty="0"/>
              <a:t>Also, it had to deal with </a:t>
            </a:r>
            <a:r>
              <a:rPr sz="2400" i="1" dirty="0"/>
              <a:t>routing</a:t>
            </a:r>
            <a:r>
              <a:rPr sz="2400" dirty="0"/>
              <a:t>. You can see in our diagram that UCSB, Stanford and UCLA could all talk to each other directly, but to send a packet to the University of Utah it had to go through SRI. We’ll come back to routing, because it’s what’s most interesting about ARPANET (and thus the Internet). You can look at this diagram and say, “oh, hey, routing is super-simple”, but in fact they invented a system for creating and maintaining network maps like this one that was vastly more sophisticated and powerful than technically required. It’s because they did that ARPANET was able to grow.</a:t>
            </a:r>
          </a:p>
        </p:txBody>
      </p:sp>
    </p:spTree>
    <p:extLst>
      <p:ext uri="{BB962C8B-B14F-4D97-AF65-F5344CB8AC3E}">
        <p14:creationId xmlns:p14="http://schemas.microsoft.com/office/powerpoint/2010/main" val="37451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noRot="1" noChangeAspect="1"/>
          </p:cNvSpPr>
          <p:nvPr>
            <p:ph type="sldImg"/>
          </p:nvPr>
        </p:nvSpPr>
        <p:spPr>
          <a:prstGeom prst="rect">
            <a:avLst/>
          </a:prstGeom>
        </p:spPr>
        <p:txBody>
          <a:bodyPr/>
          <a:lstStyle/>
          <a:p>
            <a:pPr lvl="0"/>
            <a:endParaRPr/>
          </a:p>
        </p:txBody>
      </p:sp>
      <p:sp>
        <p:nvSpPr>
          <p:cNvPr id="81" name="Shape 81"/>
          <p:cNvSpPr>
            <a:spLocks noGrp="1"/>
          </p:cNvSpPr>
          <p:nvPr>
            <p:ph type="body" sz="quarter" idx="1"/>
          </p:nvPr>
        </p:nvSpPr>
        <p:spPr>
          <a:prstGeom prst="rect">
            <a:avLst/>
          </a:prstGeom>
        </p:spPr>
        <p:txBody>
          <a:bodyPr/>
          <a:lstStyle/>
          <a:p>
            <a:pPr lvl="0">
              <a:defRPr sz="1800"/>
            </a:pPr>
            <a:r>
              <a:rPr sz="2400"/>
              <a:t>As ARPANET grew, its developers hit limitations fundamental to the system. Some of the key ones:</a:t>
            </a:r>
          </a:p>
          <a:p>
            <a:pPr marL="296333" lvl="0" indent="-296333">
              <a:buClr>
                <a:srgbClr val="777775"/>
              </a:buClr>
              <a:buSzPct val="115000"/>
              <a:buChar char="*"/>
              <a:defRPr sz="1800"/>
            </a:pPr>
            <a:r>
              <a:rPr sz="2400"/>
              <a:t>Because the hardware connected to an ARPANET IMP was largely ignorant of networking (it just thought the IMP was a slow terminal or tape drive), the IMPs couldn’t afford to ever lose a packet—the machines at the ends of the connection had no way of resending a packet. Some network “smarts” had to move to the local networks.</a:t>
            </a:r>
          </a:p>
          <a:p>
            <a:pPr marL="296333" lvl="0" indent="-296333">
              <a:buClr>
                <a:srgbClr val="777775"/>
              </a:buClr>
              <a:buSzPct val="115000"/>
              <a:buChar char="*"/>
              <a:defRPr sz="1800"/>
            </a:pPr>
            <a:r>
              <a:rPr sz="2400"/>
              <a:t>Because of that, the IMP couldn’t acknowledge a packet from a local machine until the far machine had ack’ed it. This slowed file transfers down a great deal. Moving network awareness to the hosts would let them have multiple packets en route.</a:t>
            </a:r>
          </a:p>
          <a:p>
            <a:pPr marL="296333" lvl="0" indent="-296333">
              <a:buClr>
                <a:srgbClr val="777775"/>
              </a:buClr>
              <a:buSzPct val="115000"/>
              <a:buChar char="*"/>
              <a:defRPr sz="1800"/>
            </a:pPr>
            <a:r>
              <a:rPr sz="2400"/>
              <a:t>They needed a better addressing scheme. The first ARPANET packet header only allowed 5 bits for IMP address.</a:t>
            </a:r>
          </a:p>
          <a:p>
            <a:pPr marL="296333" lvl="0" indent="-296333">
              <a:buClr>
                <a:srgbClr val="777775"/>
              </a:buClr>
              <a:buSzPct val="115000"/>
              <a:buChar char="*"/>
              <a:defRPr sz="1800"/>
            </a:pPr>
            <a:r>
              <a:rPr sz="2400"/>
              <a:t>ARPANET had some very limited error detection, but more was needed.</a:t>
            </a:r>
          </a:p>
          <a:p>
            <a:pPr lvl="0">
              <a:defRPr sz="1800"/>
            </a:pPr>
            <a:endParaRPr sz="2400"/>
          </a:p>
          <a:p>
            <a:pPr lvl="0">
              <a:defRPr sz="1800"/>
            </a:pPr>
            <a:r>
              <a:rPr sz="2400"/>
              <a:t>Notice how these problems are aspects of DUST—uncertainty, scale and time. (Danger wasn’t an issue yet because so few institutions were even allowed to be on ARPANET. But danger was on its way… [1988]) </a:t>
            </a:r>
          </a:p>
          <a:p>
            <a:pPr lvl="0">
              <a:defRPr sz="1800"/>
            </a:pPr>
            <a:endParaRPr sz="2400"/>
          </a:p>
          <a:p>
            <a:pPr lvl="0">
              <a:defRPr sz="1800"/>
            </a:pPr>
            <a:r>
              <a:rPr sz="2400"/>
              <a:t>Robert Kahn (one of the developers of the IMP) was tasked to define the new protocol; he brought on board Vinton Cerf, who had been a graduate student at UCLA implementing the host connection for their IMP back in ’69.</a:t>
            </a:r>
          </a:p>
          <a:p>
            <a:pPr lvl="0">
              <a:defRPr sz="1800"/>
            </a:pPr>
            <a:endParaRPr sz="2400"/>
          </a:p>
          <a:p>
            <a:pPr lvl="0">
              <a:defRPr sz="1800"/>
            </a:pPr>
            <a:r>
              <a:rPr sz="2400"/>
              <a:t>source </a:t>
            </a:r>
            <a:r>
              <a:rPr sz="2400" u="sng">
                <a:hlinkClick r:id="rId3"/>
              </a:rPr>
              <a:t>http://mercury.lcs.mit.edu/~jnc/tech/jpg/G82Feb.jpg</a:t>
            </a:r>
          </a:p>
        </p:txBody>
      </p:sp>
    </p:spTree>
    <p:extLst>
      <p:ext uri="{BB962C8B-B14F-4D97-AF65-F5344CB8AC3E}">
        <p14:creationId xmlns:p14="http://schemas.microsoft.com/office/powerpoint/2010/main" val="444313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a:defRPr sz="1800"/>
            </a:pPr>
            <a:r>
              <a:rPr sz="2400"/>
              <a:t>As ARPANET grew, its developers hit limitations fundamental to the system. Some of the key ones:</a:t>
            </a:r>
          </a:p>
          <a:p>
            <a:pPr marL="296333" lvl="0" indent="-296333">
              <a:buClr>
                <a:srgbClr val="777775"/>
              </a:buClr>
              <a:buSzPct val="115000"/>
              <a:buChar char="*"/>
              <a:defRPr sz="1800"/>
            </a:pPr>
            <a:r>
              <a:rPr sz="2400"/>
              <a:t>Because the hardware connected to an ARPANET IMP was largely ignorant of networking (it just thought the IMP was a slow terminal or tape drive), the IMPs couldn’t afford to ever lose a packet—the machines at the ends of the connection had no way of resending a packet. Some network “smarts” had to move to the local networks.</a:t>
            </a:r>
          </a:p>
          <a:p>
            <a:pPr marL="296333" lvl="0" indent="-296333">
              <a:buClr>
                <a:srgbClr val="777775"/>
              </a:buClr>
              <a:buSzPct val="115000"/>
              <a:buChar char="*"/>
              <a:defRPr sz="1800"/>
            </a:pPr>
            <a:r>
              <a:rPr sz="2400"/>
              <a:t>Because of that, the IMP couldn’t acknowledge a packet from a local machine until the far machine had ack’ed it. This slowed file transfers down a great deal. Moving network awareness to the hosts would let them have multiple packets en route.</a:t>
            </a:r>
          </a:p>
          <a:p>
            <a:pPr marL="296333" lvl="0" indent="-296333">
              <a:buClr>
                <a:srgbClr val="777775"/>
              </a:buClr>
              <a:buSzPct val="115000"/>
              <a:buChar char="*"/>
              <a:defRPr sz="1800"/>
            </a:pPr>
            <a:r>
              <a:rPr sz="2400"/>
              <a:t>They needed a better addressing scheme. The first ARPANET packet header only allowed 5 bits for IMP address.</a:t>
            </a:r>
          </a:p>
          <a:p>
            <a:pPr marL="296333" lvl="0" indent="-296333">
              <a:buClr>
                <a:srgbClr val="777775"/>
              </a:buClr>
              <a:buSzPct val="115000"/>
              <a:buChar char="*"/>
              <a:defRPr sz="1800"/>
            </a:pPr>
            <a:r>
              <a:rPr sz="2400"/>
              <a:t>ARPANET had some very limited error detection, but more was needed.</a:t>
            </a:r>
          </a:p>
          <a:p>
            <a:pPr lvl="0">
              <a:defRPr sz="1800"/>
            </a:pPr>
            <a:endParaRPr sz="2400"/>
          </a:p>
          <a:p>
            <a:pPr lvl="0">
              <a:defRPr sz="1800"/>
            </a:pPr>
            <a:r>
              <a:rPr sz="2400"/>
              <a:t>Notice how these problems are aspects of DUST—uncertainty, scale and time. (Danger wasn’t an issue yet because so few institutions were even allowed to be on ARPANET. But danger was on its way… [1988]) </a:t>
            </a:r>
          </a:p>
          <a:p>
            <a:pPr lvl="0">
              <a:defRPr sz="1800"/>
            </a:pPr>
            <a:endParaRPr sz="2400"/>
          </a:p>
          <a:p>
            <a:pPr lvl="0">
              <a:defRPr sz="1800"/>
            </a:pPr>
            <a:r>
              <a:rPr sz="2400"/>
              <a:t>Robert Kahn (one of the developers of the IMP) was tasked to define the new protocol; he brought on board Vinton Cerf, who had been a graduate student at UCLA implementing the host connection for their IMP back in ’69.</a:t>
            </a:r>
          </a:p>
          <a:p>
            <a:pPr lvl="0">
              <a:defRPr sz="1800"/>
            </a:pPr>
            <a:endParaRPr sz="2400"/>
          </a:p>
          <a:p>
            <a:pPr lvl="0">
              <a:defRPr sz="1800"/>
            </a:pPr>
            <a:r>
              <a:rPr sz="2400"/>
              <a:t>source </a:t>
            </a:r>
            <a:r>
              <a:rPr sz="2400" u="sng">
                <a:hlinkClick r:id="rId3"/>
              </a:rPr>
              <a:t>http://mercury.lcs.mit.edu/~jnc/tech/jpg/G82Feb.jpg</a:t>
            </a:r>
          </a:p>
        </p:txBody>
      </p:sp>
    </p:spTree>
    <p:extLst>
      <p:ext uri="{BB962C8B-B14F-4D97-AF65-F5344CB8AC3E}">
        <p14:creationId xmlns:p14="http://schemas.microsoft.com/office/powerpoint/2010/main" val="3045626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a:defRPr sz="1800"/>
            </a:pPr>
            <a:r>
              <a:rPr sz="2400" dirty="0"/>
              <a:t>As ARPANET grew, its developers hit limitations fundamental to the system. Some of the key ones:</a:t>
            </a:r>
          </a:p>
          <a:p>
            <a:pPr marL="296333" lvl="0" indent="-296333">
              <a:buClr>
                <a:srgbClr val="777775"/>
              </a:buClr>
              <a:buSzPct val="115000"/>
              <a:buChar char="*"/>
              <a:defRPr sz="1800"/>
            </a:pPr>
            <a:r>
              <a:rPr sz="2400" dirty="0"/>
              <a:t>Because the hardware connected to an ARPANET IMP was largely ignorant of networking (it just thought the IMP was a slow terminal or tape drive), the IMPs couldn’t afford to ever lose a packet—the machines at the ends of the connection had no way of resending a packet. Some network “smarts” had to move to the local networks.</a:t>
            </a:r>
          </a:p>
          <a:p>
            <a:pPr marL="296333" lvl="0" indent="-296333">
              <a:buClr>
                <a:srgbClr val="777775"/>
              </a:buClr>
              <a:buSzPct val="115000"/>
              <a:buChar char="*"/>
              <a:defRPr sz="1800"/>
            </a:pPr>
            <a:r>
              <a:rPr sz="2400" dirty="0"/>
              <a:t>Because of that, the IMP couldn’t acknowledge a packet from a local machine until the far machine had </a:t>
            </a:r>
            <a:r>
              <a:rPr sz="2400" dirty="0" err="1"/>
              <a:t>ack’ed</a:t>
            </a:r>
            <a:r>
              <a:rPr sz="2400" dirty="0"/>
              <a:t> it. This slowed file transfers down a great deal. Moving network awareness to the hosts would let them have multiple packets </a:t>
            </a:r>
            <a:r>
              <a:rPr sz="2400" dirty="0" err="1"/>
              <a:t>en</a:t>
            </a:r>
            <a:r>
              <a:rPr sz="2400" dirty="0"/>
              <a:t> route.</a:t>
            </a:r>
          </a:p>
          <a:p>
            <a:pPr marL="296333" lvl="0" indent="-296333">
              <a:buClr>
                <a:srgbClr val="777775"/>
              </a:buClr>
              <a:buSzPct val="115000"/>
              <a:buChar char="*"/>
              <a:defRPr sz="1800"/>
            </a:pPr>
            <a:r>
              <a:rPr sz="2400" dirty="0"/>
              <a:t>They needed a better addressing scheme. The first ARPANET packet header only allowed 5 bits for IMP address.</a:t>
            </a:r>
          </a:p>
          <a:p>
            <a:pPr marL="296333" lvl="0" indent="-296333">
              <a:buClr>
                <a:srgbClr val="777775"/>
              </a:buClr>
              <a:buSzPct val="115000"/>
              <a:buChar char="*"/>
              <a:defRPr sz="1800"/>
            </a:pPr>
            <a:r>
              <a:rPr sz="2400" dirty="0"/>
              <a:t>ARPANET had some very limited error detection, but more was needed.</a:t>
            </a:r>
          </a:p>
          <a:p>
            <a:pPr lvl="0">
              <a:defRPr sz="1800"/>
            </a:pPr>
            <a:endParaRPr sz="2400" dirty="0"/>
          </a:p>
          <a:p>
            <a:pPr lvl="0">
              <a:defRPr sz="1800"/>
            </a:pPr>
            <a:r>
              <a:rPr sz="2400" dirty="0"/>
              <a:t>Notice how these problems are aspects of DUST—uncertainty, scale and time. (Danger wasn’t an issue yet because so few institutions were even allowed to be on ARPANET. But danger was on its way… [1988]) </a:t>
            </a:r>
          </a:p>
          <a:p>
            <a:pPr lvl="0">
              <a:defRPr sz="1800"/>
            </a:pPr>
            <a:endParaRPr sz="2400" dirty="0"/>
          </a:p>
          <a:p>
            <a:pPr lvl="0">
              <a:defRPr sz="1800"/>
            </a:pPr>
            <a:r>
              <a:rPr sz="2400" dirty="0"/>
              <a:t>Robert Kahn (one of the developers of the IMP) was tasked to define the new protocol; he brought on board Vinton Cerf, who had been a graduate student at UCLA implementing the host connection for their IMP back in ’69.</a:t>
            </a:r>
          </a:p>
          <a:p>
            <a:pPr lvl="0">
              <a:defRPr sz="1800"/>
            </a:pPr>
            <a:endParaRPr sz="2400" dirty="0"/>
          </a:p>
          <a:p>
            <a:pPr lvl="0">
              <a:defRPr sz="1800"/>
            </a:pPr>
            <a:r>
              <a:rPr sz="2400" dirty="0"/>
              <a:t>source </a:t>
            </a:r>
            <a:r>
              <a:rPr sz="2400" u="sng" dirty="0">
                <a:hlinkClick r:id="rId3"/>
              </a:rPr>
              <a:t>http://mercury.lcs.mit.edu/~jnc/tech/jpg/G82Feb.jpg</a:t>
            </a:r>
          </a:p>
        </p:txBody>
      </p:sp>
    </p:spTree>
    <p:extLst>
      <p:ext uri="{BB962C8B-B14F-4D97-AF65-F5344CB8AC3E}">
        <p14:creationId xmlns:p14="http://schemas.microsoft.com/office/powerpoint/2010/main" val="297747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2400" dirty="0"/>
              <a:t>This is the OSI model. A lot of people consider this to be a useful and informative way of looking at the levels of abstraction involved in networking…</a:t>
            </a:r>
          </a:p>
          <a:p>
            <a:pPr lvl="0">
              <a:defRPr sz="1800"/>
            </a:pPr>
            <a:r>
              <a:rPr lang="en-US" sz="2400" dirty="0"/>
              <a:t>[CLICK]</a:t>
            </a:r>
          </a:p>
          <a:p>
            <a:pPr lvl="0">
              <a:defRPr sz="1800"/>
            </a:pPr>
            <a:r>
              <a:rPr lang="en-US" sz="2400" dirty="0"/>
              <a:t>but it’s not. I was thinking about devoting a 20-minute block to this, but then I realized that I’d hate it, and if I hate it you’ll probably hate it, so screw that.</a:t>
            </a:r>
          </a:p>
          <a:p>
            <a:pPr lvl="0">
              <a:defRPr sz="1800"/>
            </a:pPr>
            <a:endParaRPr lang="en-US" sz="2400" dirty="0"/>
          </a:p>
          <a:p>
            <a:pPr lvl="0">
              <a:defRPr sz="1800"/>
            </a:pPr>
            <a:r>
              <a:rPr lang="en-US" sz="2400" dirty="0"/>
              <a:t>So here’s what you need to know about the OSI model: The higher you go up the chart, the more abstract things are. The bottom is the actual way bits go over the wire, the top is, well, what it says on the tin, your application.</a:t>
            </a:r>
          </a:p>
          <a:p>
            <a:pPr lvl="0">
              <a:defRPr sz="1800"/>
            </a:pPr>
            <a:endParaRPr lang="en-US" sz="2400" dirty="0"/>
          </a:p>
          <a:p>
            <a:pPr lvl="0">
              <a:defRPr sz="1800"/>
            </a:pPr>
            <a:r>
              <a:rPr lang="en-US" sz="2400" dirty="0"/>
              <a:t>Here’s the other thing you need to know: ALL PEOPLE SEEM TO NEED DATA PROCESSING. This mnemonic will help you remember the layers of this model, which I promise you someone will ask you about in an interview one of these days.</a:t>
            </a:r>
          </a:p>
          <a:p>
            <a:pPr lvl="0">
              <a:defRPr sz="1800"/>
            </a:pPr>
            <a:endParaRPr lang="en-US" sz="2400" dirty="0"/>
          </a:p>
          <a:p>
            <a:pPr lvl="0">
              <a:defRPr sz="1800"/>
            </a:pPr>
            <a:endParaRPr lang="en-US" sz="2400" dirty="0"/>
          </a:p>
          <a:p>
            <a:pPr lvl="0">
              <a:defRPr sz="1800"/>
            </a:pPr>
            <a:r>
              <a:rPr lang="en-US" sz="2400" dirty="0"/>
              <a:t>So let’s see the model you should use instead. [By the way, if you want to google for more information on this, be sure to call it the TCP/IP Model. Another name for it is the Internet Model, but if you search for “internet model” you get a COMPLETELY DIFFERENT set of results.]</a:t>
            </a:r>
          </a:p>
          <a:p>
            <a:pPr lvl="0">
              <a:defRPr sz="1800"/>
            </a:pPr>
            <a:endParaRPr lang="en-US" sz="2400" dirty="0"/>
          </a:p>
          <a:p>
            <a:pPr lvl="0">
              <a:defRPr sz="1800"/>
            </a:pPr>
            <a:r>
              <a:rPr lang="en-US" sz="2400" dirty="0"/>
              <a:t>The Internet model has four layers, which is good because there’s only four layers of abstraction in practice. [CLICK] There’s your application, the transport layer—that’s UDP and TCP—the Internet layer, and the network itself—Ethernet.</a:t>
            </a:r>
          </a:p>
          <a:p>
            <a:pPr lvl="0">
              <a:defRPr sz="1800"/>
            </a:pPr>
            <a:endParaRPr lang="en-US" sz="2400" dirty="0"/>
          </a:p>
          <a:p>
            <a:pPr lvl="0">
              <a:defRPr sz="1800"/>
            </a:pPr>
            <a:r>
              <a:rPr lang="en-US" sz="2400" dirty="0"/>
              <a:t>[CLICK]</a:t>
            </a:r>
          </a:p>
          <a:p>
            <a:pPr lvl="0">
              <a:defRPr sz="1800"/>
            </a:pPr>
            <a:r>
              <a:rPr lang="en-US" sz="2400" dirty="0"/>
              <a:t>Each of these manifests itself by adding data to the datagram. So you create data, you wrap it in UDP, the operating system wraps that in IP, and the network driver wraps that in a frame. The set of software responsible for making all this happen is called a “TCP stack”, because it behaves like a stack.</a:t>
            </a:r>
          </a:p>
          <a:p>
            <a:pPr lvl="0">
              <a:defRPr sz="1800"/>
            </a:pPr>
            <a:endParaRPr lang="en-US" sz="2400" dirty="0"/>
          </a:p>
          <a:p>
            <a:pPr lvl="0">
              <a:defRPr sz="1800"/>
            </a:pPr>
            <a:r>
              <a:rPr lang="en-US" sz="2400" dirty="0"/>
              <a:t>Oh, and you want a mnemonic to remember this one? ALL THAT IS NECESSARY.</a:t>
            </a:r>
          </a:p>
          <a:p>
            <a:pPr lvl="0">
              <a:defRPr sz="1800"/>
            </a:pPr>
            <a:endParaRPr lang="en-US" sz="2400" dirty="0"/>
          </a:p>
          <a:p>
            <a:endParaRPr lang="en-US" dirty="0"/>
          </a:p>
        </p:txBody>
      </p:sp>
    </p:spTree>
    <p:extLst>
      <p:ext uri="{BB962C8B-B14F-4D97-AF65-F5344CB8AC3E}">
        <p14:creationId xmlns:p14="http://schemas.microsoft.com/office/powerpoint/2010/main" val="3631667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4318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 name="Shape 6"/>
          <p:cNvSpPr>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pPr lvl="0">
              <a:defRPr sz="1800" cap="none">
                <a:solidFill>
                  <a:srgbClr val="000000"/>
                </a:solidFill>
              </a:defRPr>
            </a:pPr>
            <a:r>
              <a:rPr sz="7200" cap="all">
                <a:solidFill>
                  <a:srgbClr val="DEDEDE"/>
                </a:solidFill>
              </a:rPr>
              <a:t>Title Text</a:t>
            </a:r>
          </a:p>
        </p:txBody>
      </p:sp>
      <p:sp>
        <p:nvSpPr>
          <p:cNvPr id="7" name="Shape 7"/>
          <p:cNvSpPr>
            <a:spLocks noGrp="1"/>
          </p:cNvSpPr>
          <p:nvPr>
            <p:ph type="body"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228600">
              <a:spcBef>
                <a:spcPts val="0"/>
              </a:spcBef>
              <a:buSzTx/>
              <a:buNone/>
              <a:defRPr cap="all">
                <a:solidFill>
                  <a:srgbClr val="558AAB"/>
                </a:solidFill>
                <a:latin typeface="+mj-lt"/>
                <a:ea typeface="+mj-ea"/>
                <a:cs typeface="+mj-cs"/>
                <a:sym typeface="Helvetica Neue Bold Condensed"/>
              </a:defRPr>
            </a:lvl2pPr>
            <a:lvl3pPr marL="0" indent="457200">
              <a:spcBef>
                <a:spcPts val="0"/>
              </a:spcBef>
              <a:buSzTx/>
              <a:buNone/>
              <a:defRPr cap="all">
                <a:solidFill>
                  <a:srgbClr val="558AAB"/>
                </a:solidFill>
                <a:latin typeface="+mj-lt"/>
                <a:ea typeface="+mj-ea"/>
                <a:cs typeface="+mj-cs"/>
                <a:sym typeface="Helvetica Neue Bold Condensed"/>
              </a:defRPr>
            </a:lvl3pPr>
            <a:lvl4pPr marL="0" indent="685800">
              <a:spcBef>
                <a:spcPts val="0"/>
              </a:spcBef>
              <a:buSzTx/>
              <a:buNone/>
              <a:defRPr cap="all">
                <a:solidFill>
                  <a:srgbClr val="558AAB"/>
                </a:solidFill>
                <a:latin typeface="+mj-lt"/>
                <a:ea typeface="+mj-ea"/>
                <a:cs typeface="+mj-cs"/>
                <a:sym typeface="Helvetica Neue Bold Condensed"/>
              </a:defRPr>
            </a:lvl4pPr>
            <a:lvl5pPr marL="0" indent="914400">
              <a:spcBef>
                <a:spcPts val="0"/>
              </a:spcBef>
              <a:buSzTx/>
              <a:buNone/>
              <a:defRPr cap="all">
                <a:solidFill>
                  <a:srgbClr val="558AAB"/>
                </a:solidFill>
                <a:latin typeface="+mj-lt"/>
                <a:ea typeface="+mj-ea"/>
                <a:cs typeface="+mj-cs"/>
                <a:sym typeface="Helvetica Neue Bold Condensed"/>
              </a:defRPr>
            </a:lvl5pPr>
          </a:lstStyle>
          <a:p>
            <a:pPr lvl="0">
              <a:defRPr sz="1800" cap="none">
                <a:solidFill>
                  <a:srgbClr val="000000"/>
                </a:solidFill>
              </a:defRPr>
            </a:pPr>
            <a:r>
              <a:rPr sz="3600" cap="all">
                <a:solidFill>
                  <a:srgbClr val="558AAB"/>
                </a:solidFill>
              </a:rPr>
              <a:t>Body Level One</a:t>
            </a:r>
          </a:p>
          <a:p>
            <a:pPr lvl="1">
              <a:defRPr sz="1800" cap="none">
                <a:solidFill>
                  <a:srgbClr val="000000"/>
                </a:solidFill>
              </a:defRPr>
            </a:pPr>
            <a:r>
              <a:rPr sz="3600" cap="all">
                <a:solidFill>
                  <a:srgbClr val="558AAB"/>
                </a:solidFill>
              </a:rPr>
              <a:t>Body Level Two</a:t>
            </a:r>
          </a:p>
          <a:p>
            <a:pPr lvl="2">
              <a:defRPr sz="1800" cap="none">
                <a:solidFill>
                  <a:srgbClr val="000000"/>
                </a:solidFill>
              </a:defRPr>
            </a:pPr>
            <a:r>
              <a:rPr sz="3600" cap="all">
                <a:solidFill>
                  <a:srgbClr val="558AAB"/>
                </a:solidFill>
              </a:rPr>
              <a:t>Body Level Three</a:t>
            </a:r>
          </a:p>
          <a:p>
            <a:pPr lvl="3">
              <a:defRPr sz="1800" cap="none">
                <a:solidFill>
                  <a:srgbClr val="000000"/>
                </a:solidFill>
              </a:defRPr>
            </a:pPr>
            <a:r>
              <a:rPr sz="3600" cap="all">
                <a:solidFill>
                  <a:srgbClr val="558AAB"/>
                </a:solidFill>
              </a:rPr>
              <a:t>Body Level Four</a:t>
            </a:r>
          </a:p>
          <a:p>
            <a:pPr lvl="4">
              <a:defRPr sz="1800" cap="none">
                <a:solidFill>
                  <a:srgbClr val="000000"/>
                </a:solidFill>
              </a:defRPr>
            </a:pPr>
            <a:r>
              <a:rPr sz="3600" cap="all">
                <a:solidFill>
                  <a:srgbClr val="558AAB"/>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 name="Shape 38"/>
          <p:cNvSpPr/>
          <p:nvPr/>
        </p:nvSpPr>
        <p:spPr>
          <a:xfrm>
            <a:off x="278468" y="8356600"/>
            <a:ext cx="1245950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25400">
            <a:solidFill>
              <a:srgbClr val="83827D"/>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39" name="Shape 39"/>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lvl="0"/>
            <a:endParaRPr/>
          </a:p>
        </p:txBody>
      </p:sp>
      <p:sp>
        <p:nvSpPr>
          <p:cNvPr id="40" name="Shape 40"/>
          <p:cNvSpPr>
            <a:spLocks noGrp="1"/>
          </p:cNvSpPr>
          <p:nvPr>
            <p:ph type="title"/>
          </p:nvPr>
        </p:nvSpPr>
        <p:spPr>
          <a:xfrm>
            <a:off x="368300" y="8369300"/>
            <a:ext cx="108458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pPr lvl="0">
              <a:defRPr sz="1800" cap="none">
                <a:solidFill>
                  <a:srgbClr val="000000"/>
                </a:solidFill>
              </a:defRPr>
            </a:pPr>
            <a:r>
              <a:rPr sz="4200" cap="all">
                <a:solidFill>
                  <a:srgbClr val="DEDEDE"/>
                </a:solidFill>
              </a:rPr>
              <a:t>Title Text</a:t>
            </a:r>
          </a:p>
        </p:txBody>
      </p:sp>
      <p:sp>
        <p:nvSpPr>
          <p:cNvPr id="41" name="Shape 41"/>
          <p:cNvSpPr>
            <a:spLocks noGrp="1"/>
          </p:cNvSpPr>
          <p:nvPr>
            <p:ph type="body" idx="1"/>
          </p:nvPr>
        </p:nvSpPr>
        <p:spPr>
          <a:xfrm>
            <a:off x="368300" y="9017000"/>
            <a:ext cx="108458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228600">
              <a:spcBef>
                <a:spcPts val="0"/>
              </a:spcBef>
              <a:buSzTx/>
              <a:buNone/>
              <a:defRPr sz="2400" cap="all">
                <a:solidFill>
                  <a:srgbClr val="558AAB"/>
                </a:solidFill>
                <a:latin typeface="+mj-lt"/>
                <a:ea typeface="+mj-ea"/>
                <a:cs typeface="+mj-cs"/>
                <a:sym typeface="Helvetica Neue Bold Condensed"/>
              </a:defRPr>
            </a:lvl2pPr>
            <a:lvl3pPr marL="0" indent="457200">
              <a:spcBef>
                <a:spcPts val="0"/>
              </a:spcBef>
              <a:buSzTx/>
              <a:buNone/>
              <a:defRPr sz="2400" cap="all">
                <a:solidFill>
                  <a:srgbClr val="558AAB"/>
                </a:solidFill>
                <a:latin typeface="+mj-lt"/>
                <a:ea typeface="+mj-ea"/>
                <a:cs typeface="+mj-cs"/>
                <a:sym typeface="Helvetica Neue Bold Condensed"/>
              </a:defRPr>
            </a:lvl3pPr>
            <a:lvl4pPr marL="0" indent="685800">
              <a:spcBef>
                <a:spcPts val="0"/>
              </a:spcBef>
              <a:buSzTx/>
              <a:buNone/>
              <a:defRPr sz="2400" cap="all">
                <a:solidFill>
                  <a:srgbClr val="558AAB"/>
                </a:solidFill>
                <a:latin typeface="+mj-lt"/>
                <a:ea typeface="+mj-ea"/>
                <a:cs typeface="+mj-cs"/>
                <a:sym typeface="Helvetica Neue Bold Condensed"/>
              </a:defRPr>
            </a:lvl4pPr>
            <a:lvl5pPr marL="0" indent="914400">
              <a:spcBef>
                <a:spcPts val="0"/>
              </a:spcBef>
              <a:buSzTx/>
              <a:buNone/>
              <a:defRPr sz="2400" cap="all">
                <a:solidFill>
                  <a:srgbClr val="558AAB"/>
                </a:solidFill>
                <a:latin typeface="+mj-lt"/>
                <a:ea typeface="+mj-ea"/>
                <a:cs typeface="+mj-cs"/>
                <a:sym typeface="Helvetica Neue Bold Condensed"/>
              </a:defRPr>
            </a:lvl5pPr>
          </a:lstStyle>
          <a:p>
            <a:pPr lvl="0">
              <a:defRPr sz="1800" cap="none">
                <a:solidFill>
                  <a:srgbClr val="000000"/>
                </a:solidFill>
              </a:defRPr>
            </a:pPr>
            <a:r>
              <a:rPr sz="2400" cap="all">
                <a:solidFill>
                  <a:srgbClr val="558AAB"/>
                </a:solidFill>
              </a:rPr>
              <a:t>Body Level One</a:t>
            </a:r>
          </a:p>
          <a:p>
            <a:pPr lvl="1">
              <a:defRPr sz="1800" cap="none">
                <a:solidFill>
                  <a:srgbClr val="000000"/>
                </a:solidFill>
              </a:defRPr>
            </a:pPr>
            <a:r>
              <a:rPr sz="2400" cap="all">
                <a:solidFill>
                  <a:srgbClr val="558AAB"/>
                </a:solidFill>
              </a:rPr>
              <a:t>Body Level Two</a:t>
            </a:r>
          </a:p>
          <a:p>
            <a:pPr lvl="2">
              <a:defRPr sz="1800" cap="none">
                <a:solidFill>
                  <a:srgbClr val="000000"/>
                </a:solidFill>
              </a:defRPr>
            </a:pPr>
            <a:r>
              <a:rPr sz="2400" cap="all">
                <a:solidFill>
                  <a:srgbClr val="558AAB"/>
                </a:solidFill>
              </a:rPr>
              <a:t>Body Level Three</a:t>
            </a:r>
          </a:p>
          <a:p>
            <a:pPr lvl="3">
              <a:defRPr sz="1800" cap="none">
                <a:solidFill>
                  <a:srgbClr val="000000"/>
                </a:solidFill>
              </a:defRPr>
            </a:pPr>
            <a:r>
              <a:rPr sz="2400" cap="all">
                <a:solidFill>
                  <a:srgbClr val="558AAB"/>
                </a:solidFill>
              </a:rPr>
              <a:t>Body Level Four</a:t>
            </a:r>
          </a:p>
          <a:p>
            <a:pPr lvl="4">
              <a:defRPr sz="1800" cap="none">
                <a:solidFill>
                  <a:srgbClr val="000000"/>
                </a:solidFill>
              </a:defRPr>
            </a:pPr>
            <a:r>
              <a:rPr sz="2400" cap="all">
                <a:solidFill>
                  <a:srgbClr val="558AAB"/>
                </a:solidFill>
              </a:rPr>
              <a:t>Body Level Five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 name="Shape 43"/>
          <p:cNvSpPr/>
          <p:nvPr/>
        </p:nvSpPr>
        <p:spPr>
          <a:xfrm>
            <a:off x="278468" y="8356600"/>
            <a:ext cx="1245950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25400">
            <a:solidFill>
              <a:srgbClr val="83827D"/>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4" name="Shape 44"/>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lvl="0"/>
            <a:endParaRPr/>
          </a:p>
        </p:txBody>
      </p:sp>
      <p:sp>
        <p:nvSpPr>
          <p:cNvPr id="45" name="Shape 45"/>
          <p:cNvSpPr>
            <a:spLocks noGrp="1"/>
          </p:cNvSpPr>
          <p:nvPr>
            <p:ph type="title"/>
          </p:nvPr>
        </p:nvSpPr>
        <p:spPr>
          <a:xfrm>
            <a:off x="368300" y="8369300"/>
            <a:ext cx="108458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pPr lvl="0">
              <a:defRPr sz="1800" cap="none">
                <a:solidFill>
                  <a:srgbClr val="000000"/>
                </a:solidFill>
              </a:defRPr>
            </a:pPr>
            <a:r>
              <a:rPr sz="4200" cap="all">
                <a:solidFill>
                  <a:srgbClr val="DEDEDE"/>
                </a:solidFill>
              </a:rPr>
              <a:t>Title Text</a:t>
            </a:r>
          </a:p>
        </p:txBody>
      </p:sp>
      <p:sp>
        <p:nvSpPr>
          <p:cNvPr id="46" name="Shape 46"/>
          <p:cNvSpPr>
            <a:spLocks noGrp="1"/>
          </p:cNvSpPr>
          <p:nvPr>
            <p:ph type="body" idx="1"/>
          </p:nvPr>
        </p:nvSpPr>
        <p:spPr>
          <a:xfrm>
            <a:off x="368300" y="9017000"/>
            <a:ext cx="108458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228600">
              <a:spcBef>
                <a:spcPts val="0"/>
              </a:spcBef>
              <a:buSzTx/>
              <a:buNone/>
              <a:defRPr sz="2400" cap="all">
                <a:solidFill>
                  <a:srgbClr val="558AAB"/>
                </a:solidFill>
                <a:latin typeface="+mj-lt"/>
                <a:ea typeface="+mj-ea"/>
                <a:cs typeface="+mj-cs"/>
                <a:sym typeface="Helvetica Neue Bold Condensed"/>
              </a:defRPr>
            </a:lvl2pPr>
            <a:lvl3pPr marL="0" indent="457200">
              <a:spcBef>
                <a:spcPts val="0"/>
              </a:spcBef>
              <a:buSzTx/>
              <a:buNone/>
              <a:defRPr sz="2400" cap="all">
                <a:solidFill>
                  <a:srgbClr val="558AAB"/>
                </a:solidFill>
                <a:latin typeface="+mj-lt"/>
                <a:ea typeface="+mj-ea"/>
                <a:cs typeface="+mj-cs"/>
                <a:sym typeface="Helvetica Neue Bold Condensed"/>
              </a:defRPr>
            </a:lvl3pPr>
            <a:lvl4pPr marL="0" indent="685800">
              <a:spcBef>
                <a:spcPts val="0"/>
              </a:spcBef>
              <a:buSzTx/>
              <a:buNone/>
              <a:defRPr sz="2400" cap="all">
                <a:solidFill>
                  <a:srgbClr val="558AAB"/>
                </a:solidFill>
                <a:latin typeface="+mj-lt"/>
                <a:ea typeface="+mj-ea"/>
                <a:cs typeface="+mj-cs"/>
                <a:sym typeface="Helvetica Neue Bold Condensed"/>
              </a:defRPr>
            </a:lvl4pPr>
            <a:lvl5pPr marL="0" indent="914400">
              <a:spcBef>
                <a:spcPts val="0"/>
              </a:spcBef>
              <a:buSzTx/>
              <a:buNone/>
              <a:defRPr sz="2400" cap="all">
                <a:solidFill>
                  <a:srgbClr val="558AAB"/>
                </a:solidFill>
                <a:latin typeface="+mj-lt"/>
                <a:ea typeface="+mj-ea"/>
                <a:cs typeface="+mj-cs"/>
                <a:sym typeface="Helvetica Neue Bold Condensed"/>
              </a:defRPr>
            </a:lvl5pPr>
          </a:lstStyle>
          <a:p>
            <a:pPr lvl="0">
              <a:defRPr sz="1800" cap="none">
                <a:solidFill>
                  <a:srgbClr val="000000"/>
                </a:solidFill>
              </a:defRPr>
            </a:pPr>
            <a:r>
              <a:rPr sz="2400" cap="all">
                <a:solidFill>
                  <a:srgbClr val="558AAB"/>
                </a:solidFill>
              </a:rPr>
              <a:t>Body Level One</a:t>
            </a:r>
          </a:p>
          <a:p>
            <a:pPr lvl="1">
              <a:defRPr sz="1800" cap="none">
                <a:solidFill>
                  <a:srgbClr val="000000"/>
                </a:solidFill>
              </a:defRPr>
            </a:pPr>
            <a:r>
              <a:rPr sz="2400" cap="all">
                <a:solidFill>
                  <a:srgbClr val="558AAB"/>
                </a:solidFill>
              </a:rPr>
              <a:t>Body Level Two</a:t>
            </a:r>
          </a:p>
          <a:p>
            <a:pPr lvl="2">
              <a:defRPr sz="1800" cap="none">
                <a:solidFill>
                  <a:srgbClr val="000000"/>
                </a:solidFill>
              </a:defRPr>
            </a:pPr>
            <a:r>
              <a:rPr sz="2400" cap="all">
                <a:solidFill>
                  <a:srgbClr val="558AAB"/>
                </a:solidFill>
              </a:rPr>
              <a:t>Body Level Three</a:t>
            </a:r>
          </a:p>
          <a:p>
            <a:pPr lvl="3">
              <a:defRPr sz="1800" cap="none">
                <a:solidFill>
                  <a:srgbClr val="000000"/>
                </a:solidFill>
              </a:defRPr>
            </a:pPr>
            <a:r>
              <a:rPr sz="2400" cap="all">
                <a:solidFill>
                  <a:srgbClr val="558AAB"/>
                </a:solidFill>
              </a:rPr>
              <a:t>Body Level Four</a:t>
            </a:r>
          </a:p>
          <a:p>
            <a:pPr lvl="4">
              <a:defRPr sz="1800" cap="none">
                <a:solidFill>
                  <a:srgbClr val="000000"/>
                </a:solidFill>
              </a:defRPr>
            </a:pPr>
            <a:r>
              <a:rPr sz="2400" cap="all">
                <a:solidFill>
                  <a:srgbClr val="558AAB"/>
                </a:solidFill>
              </a:rPr>
              <a:t>Body Level Five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 name="Shape 9"/>
          <p:cNvSpPr/>
          <p:nvPr/>
        </p:nvSpPr>
        <p:spPr>
          <a:xfrm>
            <a:off x="278468" y="8915400"/>
            <a:ext cx="1244693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25400">
            <a:solidFill>
              <a:srgbClr val="83827D"/>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0" name="Shape 10"/>
          <p:cNvSpPr/>
          <p:nvPr/>
        </p:nvSpPr>
        <p:spPr>
          <a:xfrm rot="5400000">
            <a:off x="4960888" y="9198807"/>
            <a:ext cx="59221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25400">
            <a:solidFill>
              <a:srgbClr val="83827D"/>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1" name="Shape 11"/>
          <p:cNvSpPr/>
          <p:nvPr/>
        </p:nvSpPr>
        <p:spPr>
          <a:xfrm>
            <a:off x="278468" y="7188200"/>
            <a:ext cx="1244693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25400">
            <a:solidFill>
              <a:srgbClr val="83827D"/>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2" name="Shape 12"/>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lvl="0"/>
            <a:endParaRPr/>
          </a:p>
        </p:txBody>
      </p:sp>
      <p:sp>
        <p:nvSpPr>
          <p:cNvPr id="13" name="Shape 13"/>
          <p:cNvSpPr>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pPr lvl="0">
              <a:defRPr sz="1800" cap="none">
                <a:solidFill>
                  <a:srgbClr val="000000"/>
                </a:solidFill>
              </a:defRPr>
            </a:pPr>
            <a:r>
              <a:rPr sz="7200" cap="all">
                <a:solidFill>
                  <a:srgbClr val="DEDEDE"/>
                </a:solidFill>
              </a:rPr>
              <a:t>Title Text</a:t>
            </a:r>
          </a:p>
        </p:txBody>
      </p:sp>
      <p:sp>
        <p:nvSpPr>
          <p:cNvPr id="14" name="Shape 14"/>
          <p:cNvSpPr>
            <a:spLocks noGrp="1"/>
          </p:cNvSpPr>
          <p:nvPr>
            <p:ph type="body"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228600">
              <a:spcBef>
                <a:spcPts val="0"/>
              </a:spcBef>
              <a:buSzTx/>
              <a:buNone/>
              <a:defRPr sz="4500" cap="all">
                <a:solidFill>
                  <a:srgbClr val="DDDDDE"/>
                </a:solidFill>
                <a:latin typeface="+mj-lt"/>
                <a:ea typeface="+mj-ea"/>
                <a:cs typeface="+mj-cs"/>
                <a:sym typeface="Helvetica Neue Bold Condensed"/>
              </a:defRPr>
            </a:lvl2pPr>
            <a:lvl3pPr marL="0" indent="457200">
              <a:spcBef>
                <a:spcPts val="0"/>
              </a:spcBef>
              <a:buSzTx/>
              <a:buNone/>
              <a:defRPr sz="4500" cap="all">
                <a:solidFill>
                  <a:srgbClr val="DDDDDE"/>
                </a:solidFill>
                <a:latin typeface="+mj-lt"/>
                <a:ea typeface="+mj-ea"/>
                <a:cs typeface="+mj-cs"/>
                <a:sym typeface="Helvetica Neue Bold Condensed"/>
              </a:defRPr>
            </a:lvl3pPr>
            <a:lvl4pPr marL="0" indent="685800">
              <a:spcBef>
                <a:spcPts val="0"/>
              </a:spcBef>
              <a:buSzTx/>
              <a:buNone/>
              <a:defRPr sz="4500" cap="all">
                <a:solidFill>
                  <a:srgbClr val="DDDDDE"/>
                </a:solidFill>
                <a:latin typeface="+mj-lt"/>
                <a:ea typeface="+mj-ea"/>
                <a:cs typeface="+mj-cs"/>
                <a:sym typeface="Helvetica Neue Bold Condensed"/>
              </a:defRPr>
            </a:lvl4pPr>
            <a:lvl5pPr marL="0" indent="914400">
              <a:spcBef>
                <a:spcPts val="0"/>
              </a:spcBef>
              <a:buSzTx/>
              <a:buNone/>
              <a:defRPr sz="4500" cap="all">
                <a:solidFill>
                  <a:srgbClr val="DDDDDE"/>
                </a:solidFill>
                <a:latin typeface="+mj-lt"/>
                <a:ea typeface="+mj-ea"/>
                <a:cs typeface="+mj-cs"/>
                <a:sym typeface="Helvetica Neue Bold Condensed"/>
              </a:defRPr>
            </a:lvl5pPr>
          </a:lstStyle>
          <a:p>
            <a:pPr lvl="0">
              <a:defRPr sz="1800" cap="none">
                <a:solidFill>
                  <a:srgbClr val="000000"/>
                </a:solidFill>
              </a:defRPr>
            </a:pPr>
            <a:r>
              <a:rPr sz="4200" cap="all">
                <a:solidFill>
                  <a:srgbClr val="DEDEDE"/>
                </a:solidFill>
              </a:rPr>
              <a:t>Body Level One</a:t>
            </a:r>
          </a:p>
          <a:p>
            <a:pPr lvl="1">
              <a:defRPr sz="1800" cap="none">
                <a:solidFill>
                  <a:srgbClr val="000000"/>
                </a:solidFill>
              </a:defRPr>
            </a:pPr>
            <a:r>
              <a:rPr sz="4500" cap="all">
                <a:solidFill>
                  <a:srgbClr val="DDDDDE"/>
                </a:solidFill>
              </a:rPr>
              <a:t>Body Level Two</a:t>
            </a:r>
          </a:p>
          <a:p>
            <a:pPr lvl="2">
              <a:defRPr sz="1800" cap="none">
                <a:solidFill>
                  <a:srgbClr val="000000"/>
                </a:solidFill>
              </a:defRPr>
            </a:pPr>
            <a:r>
              <a:rPr sz="4500" cap="all">
                <a:solidFill>
                  <a:srgbClr val="DDDDDE"/>
                </a:solidFill>
              </a:rPr>
              <a:t>Body Level Three</a:t>
            </a:r>
          </a:p>
          <a:p>
            <a:pPr lvl="3">
              <a:defRPr sz="1800" cap="none">
                <a:solidFill>
                  <a:srgbClr val="000000"/>
                </a:solidFill>
              </a:defRPr>
            </a:pPr>
            <a:r>
              <a:rPr sz="4500" cap="all">
                <a:solidFill>
                  <a:srgbClr val="DDDDDE"/>
                </a:solidFill>
              </a:rPr>
              <a:t>Body Level Four</a:t>
            </a:r>
          </a:p>
          <a:p>
            <a:pPr lvl="4">
              <a:defRPr sz="1800" cap="none">
                <a:solidFill>
                  <a:srgbClr val="000000"/>
                </a:solidFill>
              </a:defRPr>
            </a:pPr>
            <a:r>
              <a:rPr sz="4500" cap="all">
                <a:solidFill>
                  <a:srgbClr val="DDDDDE"/>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Shape 16"/>
          <p:cNvSpPr/>
          <p:nvPr/>
        </p:nvSpPr>
        <p:spPr>
          <a:xfrm>
            <a:off x="278468" y="8915400"/>
            <a:ext cx="1244693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25400">
            <a:solidFill>
              <a:srgbClr val="83827D"/>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7" name="Shape 17"/>
          <p:cNvSpPr/>
          <p:nvPr/>
        </p:nvSpPr>
        <p:spPr>
          <a:xfrm rot="5400000">
            <a:off x="4960888" y="9198807"/>
            <a:ext cx="59221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25400">
            <a:solidFill>
              <a:srgbClr val="83827D"/>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8" name="Shape 18"/>
          <p:cNvSpPr/>
          <p:nvPr/>
        </p:nvSpPr>
        <p:spPr>
          <a:xfrm>
            <a:off x="278468" y="7188200"/>
            <a:ext cx="1244693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25400">
            <a:solidFill>
              <a:srgbClr val="83827D"/>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9" name="Shape 19"/>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lvl="0"/>
            <a:endParaRPr/>
          </a:p>
        </p:txBody>
      </p:sp>
      <p:sp>
        <p:nvSpPr>
          <p:cNvPr id="20" name="Shape 20"/>
          <p:cNvSpPr>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pPr lvl="0">
              <a:defRPr sz="1800" cap="none">
                <a:solidFill>
                  <a:srgbClr val="000000"/>
                </a:solidFill>
              </a:defRPr>
            </a:pPr>
            <a:r>
              <a:rPr sz="7200" cap="all">
                <a:solidFill>
                  <a:srgbClr val="DEDEDE"/>
                </a:solidFill>
              </a:rPr>
              <a:t>Title Text</a:t>
            </a:r>
          </a:p>
        </p:txBody>
      </p:sp>
      <p:sp>
        <p:nvSpPr>
          <p:cNvPr id="21" name="Shape 21"/>
          <p:cNvSpPr>
            <a:spLocks noGrp="1"/>
          </p:cNvSpPr>
          <p:nvPr>
            <p:ph type="body"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228600">
              <a:spcBef>
                <a:spcPts val="0"/>
              </a:spcBef>
              <a:buSzTx/>
              <a:buNone/>
              <a:defRPr sz="4500" cap="all">
                <a:solidFill>
                  <a:srgbClr val="DDDDDE"/>
                </a:solidFill>
                <a:latin typeface="+mj-lt"/>
                <a:ea typeface="+mj-ea"/>
                <a:cs typeface="+mj-cs"/>
                <a:sym typeface="Helvetica Neue Bold Condensed"/>
              </a:defRPr>
            </a:lvl2pPr>
            <a:lvl3pPr marL="0" indent="457200">
              <a:spcBef>
                <a:spcPts val="0"/>
              </a:spcBef>
              <a:buSzTx/>
              <a:buNone/>
              <a:defRPr sz="4500" cap="all">
                <a:solidFill>
                  <a:srgbClr val="DDDDDE"/>
                </a:solidFill>
                <a:latin typeface="+mj-lt"/>
                <a:ea typeface="+mj-ea"/>
                <a:cs typeface="+mj-cs"/>
                <a:sym typeface="Helvetica Neue Bold Condensed"/>
              </a:defRPr>
            </a:lvl3pPr>
            <a:lvl4pPr marL="0" indent="685800">
              <a:spcBef>
                <a:spcPts val="0"/>
              </a:spcBef>
              <a:buSzTx/>
              <a:buNone/>
              <a:defRPr sz="4500" cap="all">
                <a:solidFill>
                  <a:srgbClr val="DDDDDE"/>
                </a:solidFill>
                <a:latin typeface="+mj-lt"/>
                <a:ea typeface="+mj-ea"/>
                <a:cs typeface="+mj-cs"/>
                <a:sym typeface="Helvetica Neue Bold Condensed"/>
              </a:defRPr>
            </a:lvl4pPr>
            <a:lvl5pPr marL="0" indent="914400">
              <a:spcBef>
                <a:spcPts val="0"/>
              </a:spcBef>
              <a:buSzTx/>
              <a:buNone/>
              <a:defRPr sz="4500" cap="all">
                <a:solidFill>
                  <a:srgbClr val="DDDDDE"/>
                </a:solidFill>
                <a:latin typeface="+mj-lt"/>
                <a:ea typeface="+mj-ea"/>
                <a:cs typeface="+mj-cs"/>
                <a:sym typeface="Helvetica Neue Bold Condensed"/>
              </a:defRPr>
            </a:lvl5pPr>
          </a:lstStyle>
          <a:p>
            <a:pPr lvl="0">
              <a:defRPr sz="1800" cap="none">
                <a:solidFill>
                  <a:srgbClr val="000000"/>
                </a:solidFill>
              </a:defRPr>
            </a:pPr>
            <a:r>
              <a:rPr sz="4200" cap="all">
                <a:solidFill>
                  <a:srgbClr val="DEDEDE"/>
                </a:solidFill>
              </a:rPr>
              <a:t>Body Level One</a:t>
            </a:r>
          </a:p>
          <a:p>
            <a:pPr lvl="1">
              <a:defRPr sz="1800" cap="none">
                <a:solidFill>
                  <a:srgbClr val="000000"/>
                </a:solidFill>
              </a:defRPr>
            </a:pPr>
            <a:r>
              <a:rPr sz="4500" cap="all">
                <a:solidFill>
                  <a:srgbClr val="DDDDDE"/>
                </a:solidFill>
              </a:rPr>
              <a:t>Body Level Two</a:t>
            </a:r>
          </a:p>
          <a:p>
            <a:pPr lvl="2">
              <a:defRPr sz="1800" cap="none">
                <a:solidFill>
                  <a:srgbClr val="000000"/>
                </a:solidFill>
              </a:defRPr>
            </a:pPr>
            <a:r>
              <a:rPr sz="4500" cap="all">
                <a:solidFill>
                  <a:srgbClr val="DDDDDE"/>
                </a:solidFill>
              </a:rPr>
              <a:t>Body Level Three</a:t>
            </a:r>
          </a:p>
          <a:p>
            <a:pPr lvl="3">
              <a:defRPr sz="1800" cap="none">
                <a:solidFill>
                  <a:srgbClr val="000000"/>
                </a:solidFill>
              </a:defRPr>
            </a:pPr>
            <a:r>
              <a:rPr sz="4500" cap="all">
                <a:solidFill>
                  <a:srgbClr val="DDDDDE"/>
                </a:solidFill>
              </a:rPr>
              <a:t>Body Level Four</a:t>
            </a:r>
          </a:p>
          <a:p>
            <a:pPr lvl="4">
              <a:defRPr sz="1800" cap="none">
                <a:solidFill>
                  <a:srgbClr val="000000"/>
                </a:solidFill>
              </a:defRPr>
            </a:pPr>
            <a:r>
              <a:rPr sz="4500" cap="all">
                <a:solidFill>
                  <a:srgbClr val="DDDDDE"/>
                </a:solidFill>
              </a:rP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 name="Shape 23"/>
          <p:cNvSpPr>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pPr lvl="0">
              <a:defRPr sz="1800" cap="none">
                <a:solidFill>
                  <a:srgbClr val="000000"/>
                </a:solidFill>
              </a:defRPr>
            </a:pPr>
            <a:r>
              <a:rPr sz="7200" cap="all">
                <a:solidFill>
                  <a:srgbClr val="DEDEDE"/>
                </a:solidFill>
              </a:rP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Shape 25"/>
          <p:cNvSpPr>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pPr lvl="0">
              <a:defRPr sz="1800" cap="none">
                <a:solidFill>
                  <a:srgbClr val="000000"/>
                </a:solidFill>
              </a:defRPr>
            </a:pPr>
            <a:r>
              <a:rPr sz="6500" cap="all">
                <a:solidFill>
                  <a:srgbClr val="DEDEDE"/>
                </a:solidFill>
              </a:rPr>
              <a:t>Title Text</a:t>
            </a:r>
          </a:p>
        </p:txBody>
      </p:sp>
      <p:sp>
        <p:nvSpPr>
          <p:cNvPr id="26" name="Shape 26"/>
          <p:cNvSpPr>
            <a:spLocks noGrp="1"/>
          </p:cNvSpPr>
          <p:nvPr>
            <p:ph type="body"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228600">
              <a:spcBef>
                <a:spcPts val="0"/>
              </a:spcBef>
              <a:buSzTx/>
              <a:buNone/>
              <a:defRPr cap="all">
                <a:solidFill>
                  <a:srgbClr val="558AAB"/>
                </a:solidFill>
                <a:latin typeface="+mj-lt"/>
                <a:ea typeface="+mj-ea"/>
                <a:cs typeface="+mj-cs"/>
                <a:sym typeface="Helvetica Neue Bold Condensed"/>
              </a:defRPr>
            </a:lvl2pPr>
            <a:lvl3pPr marL="0" indent="457200">
              <a:spcBef>
                <a:spcPts val="0"/>
              </a:spcBef>
              <a:buSzTx/>
              <a:buNone/>
              <a:defRPr cap="all">
                <a:solidFill>
                  <a:srgbClr val="558AAB"/>
                </a:solidFill>
                <a:latin typeface="+mj-lt"/>
                <a:ea typeface="+mj-ea"/>
                <a:cs typeface="+mj-cs"/>
                <a:sym typeface="Helvetica Neue Bold Condensed"/>
              </a:defRPr>
            </a:lvl3pPr>
            <a:lvl4pPr marL="0" indent="685800">
              <a:spcBef>
                <a:spcPts val="0"/>
              </a:spcBef>
              <a:buSzTx/>
              <a:buNone/>
              <a:defRPr cap="all">
                <a:solidFill>
                  <a:srgbClr val="558AAB"/>
                </a:solidFill>
                <a:latin typeface="+mj-lt"/>
                <a:ea typeface="+mj-ea"/>
                <a:cs typeface="+mj-cs"/>
                <a:sym typeface="Helvetica Neue Bold Condensed"/>
              </a:defRPr>
            </a:lvl4pPr>
            <a:lvl5pPr marL="0" indent="914400">
              <a:spcBef>
                <a:spcPts val="0"/>
              </a:spcBef>
              <a:buSzTx/>
              <a:buNone/>
              <a:defRPr cap="all">
                <a:solidFill>
                  <a:srgbClr val="558AAB"/>
                </a:solidFill>
                <a:latin typeface="+mj-lt"/>
                <a:ea typeface="+mj-ea"/>
                <a:cs typeface="+mj-cs"/>
                <a:sym typeface="Helvetica Neue Bold Condensed"/>
              </a:defRPr>
            </a:lvl5pPr>
          </a:lstStyle>
          <a:p>
            <a:pPr lvl="0">
              <a:defRPr sz="1800" cap="none">
                <a:solidFill>
                  <a:srgbClr val="000000"/>
                </a:solidFill>
              </a:defRPr>
            </a:pPr>
            <a:r>
              <a:rPr sz="3600" cap="all">
                <a:solidFill>
                  <a:srgbClr val="558AAB"/>
                </a:solidFill>
              </a:rPr>
              <a:t>Body Level One</a:t>
            </a:r>
          </a:p>
          <a:p>
            <a:pPr lvl="1">
              <a:defRPr sz="1800" cap="none">
                <a:solidFill>
                  <a:srgbClr val="000000"/>
                </a:solidFill>
              </a:defRPr>
            </a:pPr>
            <a:r>
              <a:rPr sz="3600" cap="all">
                <a:solidFill>
                  <a:srgbClr val="558AAB"/>
                </a:solidFill>
              </a:rPr>
              <a:t>Body Level Two</a:t>
            </a:r>
          </a:p>
          <a:p>
            <a:pPr lvl="2">
              <a:defRPr sz="1800" cap="none">
                <a:solidFill>
                  <a:srgbClr val="000000"/>
                </a:solidFill>
              </a:defRPr>
            </a:pPr>
            <a:r>
              <a:rPr sz="3600" cap="all">
                <a:solidFill>
                  <a:srgbClr val="558AAB"/>
                </a:solidFill>
              </a:rPr>
              <a:t>Body Level Three</a:t>
            </a:r>
          </a:p>
          <a:p>
            <a:pPr lvl="3">
              <a:defRPr sz="1800" cap="none">
                <a:solidFill>
                  <a:srgbClr val="000000"/>
                </a:solidFill>
              </a:defRPr>
            </a:pPr>
            <a:r>
              <a:rPr sz="3600" cap="all">
                <a:solidFill>
                  <a:srgbClr val="558AAB"/>
                </a:solidFill>
              </a:rPr>
              <a:t>Body Level Four</a:t>
            </a:r>
          </a:p>
          <a:p>
            <a:pPr lvl="4">
              <a:defRPr sz="1800" cap="none">
                <a:solidFill>
                  <a:srgbClr val="000000"/>
                </a:solidFill>
              </a:defRPr>
            </a:pPr>
            <a:r>
              <a:rPr sz="3600" cap="all">
                <a:solidFill>
                  <a:srgbClr val="558AAB"/>
                </a:solidFill>
              </a:rP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8" name="Shape 28"/>
          <p:cNvSpPr>
            <a:spLocks noGrp="1"/>
          </p:cNvSpPr>
          <p:nvPr>
            <p:ph type="title"/>
          </p:nvPr>
        </p:nvSpPr>
        <p:spPr>
          <a:prstGeom prst="rect">
            <a:avLst/>
          </a:prstGeom>
        </p:spPr>
        <p:txBody>
          <a:bodyPr/>
          <a:lstStyle/>
          <a:p>
            <a:pPr lvl="0">
              <a:defRPr sz="1800">
                <a:solidFill>
                  <a:srgbClr val="000000"/>
                </a:solidFill>
              </a:defRPr>
            </a:pPr>
            <a:r>
              <a:rPr sz="7200">
                <a:solidFill>
                  <a:srgbClr val="558AAB"/>
                </a:solidFill>
              </a:rPr>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pPr lvl="0">
              <a:defRPr sz="1800">
                <a:solidFill>
                  <a:srgbClr val="000000"/>
                </a:solidFill>
              </a:defRPr>
            </a:pPr>
            <a:r>
              <a:rPr sz="7200">
                <a:solidFill>
                  <a:srgbClr val="558AAB"/>
                </a:solidFill>
              </a:rPr>
              <a:t>Title Text</a:t>
            </a:r>
          </a:p>
        </p:txBody>
      </p:sp>
      <p:sp>
        <p:nvSpPr>
          <p:cNvPr id="31" name="Shape 31"/>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600">
                <a:solidFill>
                  <a:srgbClr val="737373"/>
                </a:solidFill>
              </a:rPr>
              <a:t>Body Level One</a:t>
            </a:r>
          </a:p>
          <a:p>
            <a:pPr lvl="1">
              <a:defRPr sz="1800">
                <a:solidFill>
                  <a:srgbClr val="000000"/>
                </a:solidFill>
              </a:defRPr>
            </a:pPr>
            <a:r>
              <a:rPr sz="3600">
                <a:solidFill>
                  <a:srgbClr val="737373"/>
                </a:solidFill>
              </a:rPr>
              <a:t>Body Level Two</a:t>
            </a:r>
          </a:p>
          <a:p>
            <a:pPr lvl="2">
              <a:defRPr sz="1800">
                <a:solidFill>
                  <a:srgbClr val="000000"/>
                </a:solidFill>
              </a:defRPr>
            </a:pPr>
            <a:r>
              <a:rPr sz="3600">
                <a:solidFill>
                  <a:srgbClr val="737373"/>
                </a:solidFill>
              </a:rPr>
              <a:t>Body Level Three</a:t>
            </a:r>
          </a:p>
          <a:p>
            <a:pPr lvl="3">
              <a:defRPr sz="1800">
                <a:solidFill>
                  <a:srgbClr val="000000"/>
                </a:solidFill>
              </a:defRPr>
            </a:pPr>
            <a:r>
              <a:rPr sz="3600">
                <a:solidFill>
                  <a:srgbClr val="737373"/>
                </a:solidFill>
              </a:rPr>
              <a:t>Body Level Four</a:t>
            </a:r>
          </a:p>
          <a:p>
            <a:pPr lvl="4">
              <a:defRPr sz="1800">
                <a:solidFill>
                  <a:srgbClr val="000000"/>
                </a:solidFill>
              </a:defRPr>
            </a:pPr>
            <a:r>
              <a:rPr sz="3600">
                <a:solidFill>
                  <a:srgbClr val="737373"/>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33" name="Shape 33"/>
          <p:cNvSpPr>
            <a:spLocks noGrp="1"/>
          </p:cNvSpPr>
          <p:nvPr>
            <p:ph type="title"/>
          </p:nvPr>
        </p:nvSpPr>
        <p:spPr>
          <a:prstGeom prst="rect">
            <a:avLst/>
          </a:prstGeom>
        </p:spPr>
        <p:txBody>
          <a:bodyPr/>
          <a:lstStyle/>
          <a:p>
            <a:pPr lvl="0">
              <a:defRPr sz="1800">
                <a:solidFill>
                  <a:srgbClr val="000000"/>
                </a:solidFill>
              </a:defRPr>
            </a:pPr>
            <a:r>
              <a:rPr sz="7200">
                <a:solidFill>
                  <a:srgbClr val="558AAB"/>
                </a:solidFill>
              </a:rPr>
              <a:t>Title Text</a:t>
            </a:r>
          </a:p>
        </p:txBody>
      </p:sp>
      <p:sp>
        <p:nvSpPr>
          <p:cNvPr id="34" name="Shape 34"/>
          <p:cNvSpPr>
            <a:spLocks noGrp="1"/>
          </p:cNvSpPr>
          <p:nvPr>
            <p:ph type="body"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pPr lvl="0">
              <a:defRPr sz="1800">
                <a:solidFill>
                  <a:srgbClr val="000000"/>
                </a:solidFill>
              </a:defRPr>
            </a:pPr>
            <a:r>
              <a:rPr sz="3000">
                <a:solidFill>
                  <a:srgbClr val="737373"/>
                </a:solidFill>
              </a:rPr>
              <a:t>Body Level One</a:t>
            </a:r>
          </a:p>
          <a:p>
            <a:pPr lvl="1">
              <a:defRPr sz="1800">
                <a:solidFill>
                  <a:srgbClr val="000000"/>
                </a:solidFill>
              </a:defRPr>
            </a:pPr>
            <a:r>
              <a:rPr sz="3000">
                <a:solidFill>
                  <a:srgbClr val="737373"/>
                </a:solidFill>
              </a:rPr>
              <a:t>Body Level Two</a:t>
            </a:r>
          </a:p>
          <a:p>
            <a:pPr lvl="2">
              <a:defRPr sz="1800">
                <a:solidFill>
                  <a:srgbClr val="000000"/>
                </a:solidFill>
              </a:defRPr>
            </a:pPr>
            <a:r>
              <a:rPr sz="3000">
                <a:solidFill>
                  <a:srgbClr val="737373"/>
                </a:solidFill>
              </a:rPr>
              <a:t>Body Level Three</a:t>
            </a:r>
          </a:p>
          <a:p>
            <a:pPr lvl="3">
              <a:defRPr sz="1800">
                <a:solidFill>
                  <a:srgbClr val="000000"/>
                </a:solidFill>
              </a:defRPr>
            </a:pPr>
            <a:r>
              <a:rPr sz="3000">
                <a:solidFill>
                  <a:srgbClr val="737373"/>
                </a:solidFill>
              </a:rPr>
              <a:t>Body Level Four</a:t>
            </a:r>
          </a:p>
          <a:p>
            <a:pPr lvl="4">
              <a:defRPr sz="1800">
                <a:solidFill>
                  <a:srgbClr val="000000"/>
                </a:solidFill>
              </a:defRPr>
            </a:pPr>
            <a:r>
              <a:rPr sz="3000">
                <a:solidFill>
                  <a:srgbClr val="737373"/>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6" name="Shape 36"/>
          <p:cNvSpPr>
            <a:spLocks noGrp="1"/>
          </p:cNvSpPr>
          <p:nvPr>
            <p:ph type="body" idx="1"/>
          </p:nvPr>
        </p:nvSpPr>
        <p:spPr>
          <a:xfrm>
            <a:off x="1041400" y="1473200"/>
            <a:ext cx="10922000" cy="68072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600">
                <a:solidFill>
                  <a:srgbClr val="737373"/>
                </a:solidFill>
              </a:rPr>
              <a:t>Body Level One</a:t>
            </a:r>
          </a:p>
          <a:p>
            <a:pPr lvl="1">
              <a:defRPr sz="1800">
                <a:solidFill>
                  <a:srgbClr val="000000"/>
                </a:solidFill>
              </a:defRPr>
            </a:pPr>
            <a:r>
              <a:rPr sz="3600">
                <a:solidFill>
                  <a:srgbClr val="737373"/>
                </a:solidFill>
              </a:rPr>
              <a:t>Body Level Two</a:t>
            </a:r>
          </a:p>
          <a:p>
            <a:pPr lvl="2">
              <a:defRPr sz="1800">
                <a:solidFill>
                  <a:srgbClr val="000000"/>
                </a:solidFill>
              </a:defRPr>
            </a:pPr>
            <a:r>
              <a:rPr sz="3600">
                <a:solidFill>
                  <a:srgbClr val="737373"/>
                </a:solidFill>
              </a:rPr>
              <a:t>Body Level Three</a:t>
            </a:r>
          </a:p>
          <a:p>
            <a:pPr lvl="3">
              <a:defRPr sz="1800">
                <a:solidFill>
                  <a:srgbClr val="000000"/>
                </a:solidFill>
              </a:defRPr>
            </a:pPr>
            <a:r>
              <a:rPr sz="3600">
                <a:solidFill>
                  <a:srgbClr val="737373"/>
                </a:solidFill>
              </a:rPr>
              <a:t>Body Level Four</a:t>
            </a:r>
          </a:p>
          <a:p>
            <a:pPr lvl="4">
              <a:defRPr sz="1800">
                <a:solidFill>
                  <a:srgbClr val="000000"/>
                </a:solidFill>
              </a:defRPr>
            </a:pPr>
            <a:r>
              <a:rPr sz="3600">
                <a:solidFill>
                  <a:srgbClr val="737373"/>
                </a:solidFill>
              </a:rP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pPr lvl="0"/>
            <a:endParaRPr/>
          </a:p>
        </p:txBody>
      </p:sp>
      <p:sp>
        <p:nvSpPr>
          <p:cNvPr id="3" name="Shape 3"/>
          <p:cNvSpPr>
            <a:spLocks noGrp="1"/>
          </p:cNvSpPr>
          <p:nvPr>
            <p:ph type="title"/>
          </p:nvPr>
        </p:nvSpPr>
        <p:spPr>
          <a:xfrm>
            <a:off x="1041400" y="266700"/>
            <a:ext cx="10922000" cy="2438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7200">
                <a:solidFill>
                  <a:srgbClr val="558AAB"/>
                </a:solidFill>
              </a:rPr>
              <a:t>Title Text</a:t>
            </a:r>
          </a:p>
        </p:txBody>
      </p:sp>
      <p:sp>
        <p:nvSpPr>
          <p:cNvPr id="4" name="Shape 4"/>
          <p:cNvSpPr>
            <a:spLocks noGrp="1"/>
          </p:cNvSpPr>
          <p:nvPr>
            <p:ph type="body" idx="1"/>
          </p:nvPr>
        </p:nvSpPr>
        <p:spPr>
          <a:xfrm>
            <a:off x="1041400" y="2768600"/>
            <a:ext cx="10922000" cy="5715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pPr lvl="0">
              <a:defRPr sz="1800">
                <a:solidFill>
                  <a:srgbClr val="000000"/>
                </a:solidFill>
              </a:defRPr>
            </a:pPr>
            <a:r>
              <a:rPr sz="3600">
                <a:solidFill>
                  <a:srgbClr val="737373"/>
                </a:solidFill>
              </a:rPr>
              <a:t>Body Level One</a:t>
            </a:r>
          </a:p>
          <a:p>
            <a:pPr lvl="1">
              <a:defRPr sz="1800">
                <a:solidFill>
                  <a:srgbClr val="000000"/>
                </a:solidFill>
              </a:defRPr>
            </a:pPr>
            <a:r>
              <a:rPr sz="3600">
                <a:solidFill>
                  <a:srgbClr val="737373"/>
                </a:solidFill>
              </a:rPr>
              <a:t>Body Level Two</a:t>
            </a:r>
          </a:p>
          <a:p>
            <a:pPr lvl="2">
              <a:defRPr sz="1800">
                <a:solidFill>
                  <a:srgbClr val="000000"/>
                </a:solidFill>
              </a:defRPr>
            </a:pPr>
            <a:r>
              <a:rPr sz="3600">
                <a:solidFill>
                  <a:srgbClr val="737373"/>
                </a:solidFill>
              </a:rPr>
              <a:t>Body Level Three</a:t>
            </a:r>
          </a:p>
          <a:p>
            <a:pPr lvl="3">
              <a:defRPr sz="1800">
                <a:solidFill>
                  <a:srgbClr val="000000"/>
                </a:solidFill>
              </a:defRPr>
            </a:pPr>
            <a:r>
              <a:rPr sz="3600">
                <a:solidFill>
                  <a:srgbClr val="737373"/>
                </a:solidFill>
              </a:rPr>
              <a:t>Body Level Four</a:t>
            </a:r>
          </a:p>
          <a:p>
            <a:pPr lvl="4">
              <a:defRPr sz="1800">
                <a:solidFill>
                  <a:srgbClr val="000000"/>
                </a:solidFill>
              </a:defRPr>
            </a:pPr>
            <a:r>
              <a:rPr sz="3600">
                <a:solidFill>
                  <a:srgbClr val="737373"/>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defTabSz="584200">
        <a:lnSpc>
          <a:spcPct val="90000"/>
        </a:lnSpc>
        <a:defRPr sz="7200">
          <a:solidFill>
            <a:srgbClr val="558AAB"/>
          </a:solidFill>
          <a:latin typeface="+mn-lt"/>
          <a:ea typeface="+mn-ea"/>
          <a:cs typeface="+mn-cs"/>
          <a:sym typeface="Helvetica Neue Light"/>
        </a:defRPr>
      </a:lvl1pPr>
      <a:lvl2pPr indent="228600" defTabSz="584200">
        <a:lnSpc>
          <a:spcPct val="90000"/>
        </a:lnSpc>
        <a:defRPr sz="7200">
          <a:solidFill>
            <a:srgbClr val="558AAB"/>
          </a:solidFill>
          <a:latin typeface="+mn-lt"/>
          <a:ea typeface="+mn-ea"/>
          <a:cs typeface="+mn-cs"/>
          <a:sym typeface="Helvetica Neue Light"/>
        </a:defRPr>
      </a:lvl2pPr>
      <a:lvl3pPr indent="457200" defTabSz="584200">
        <a:lnSpc>
          <a:spcPct val="90000"/>
        </a:lnSpc>
        <a:defRPr sz="7200">
          <a:solidFill>
            <a:srgbClr val="558AAB"/>
          </a:solidFill>
          <a:latin typeface="+mn-lt"/>
          <a:ea typeface="+mn-ea"/>
          <a:cs typeface="+mn-cs"/>
          <a:sym typeface="Helvetica Neue Light"/>
        </a:defRPr>
      </a:lvl3pPr>
      <a:lvl4pPr indent="685800" defTabSz="584200">
        <a:lnSpc>
          <a:spcPct val="90000"/>
        </a:lnSpc>
        <a:defRPr sz="7200">
          <a:solidFill>
            <a:srgbClr val="558AAB"/>
          </a:solidFill>
          <a:latin typeface="+mn-lt"/>
          <a:ea typeface="+mn-ea"/>
          <a:cs typeface="+mn-cs"/>
          <a:sym typeface="Helvetica Neue Light"/>
        </a:defRPr>
      </a:lvl4pPr>
      <a:lvl5pPr indent="914400" defTabSz="584200">
        <a:lnSpc>
          <a:spcPct val="90000"/>
        </a:lnSpc>
        <a:defRPr sz="7200">
          <a:solidFill>
            <a:srgbClr val="558AAB"/>
          </a:solidFill>
          <a:latin typeface="+mn-lt"/>
          <a:ea typeface="+mn-ea"/>
          <a:cs typeface="+mn-cs"/>
          <a:sym typeface="Helvetica Neue Light"/>
        </a:defRPr>
      </a:lvl5pPr>
      <a:lvl6pPr indent="1143000" defTabSz="584200">
        <a:lnSpc>
          <a:spcPct val="90000"/>
        </a:lnSpc>
        <a:defRPr sz="7200">
          <a:solidFill>
            <a:srgbClr val="558AAB"/>
          </a:solidFill>
          <a:latin typeface="+mn-lt"/>
          <a:ea typeface="+mn-ea"/>
          <a:cs typeface="+mn-cs"/>
          <a:sym typeface="Helvetica Neue Light"/>
        </a:defRPr>
      </a:lvl6pPr>
      <a:lvl7pPr indent="1371600" defTabSz="584200">
        <a:lnSpc>
          <a:spcPct val="90000"/>
        </a:lnSpc>
        <a:defRPr sz="7200">
          <a:solidFill>
            <a:srgbClr val="558AAB"/>
          </a:solidFill>
          <a:latin typeface="+mn-lt"/>
          <a:ea typeface="+mn-ea"/>
          <a:cs typeface="+mn-cs"/>
          <a:sym typeface="Helvetica Neue Light"/>
        </a:defRPr>
      </a:lvl7pPr>
      <a:lvl8pPr indent="1600200" defTabSz="584200">
        <a:lnSpc>
          <a:spcPct val="90000"/>
        </a:lnSpc>
        <a:defRPr sz="7200">
          <a:solidFill>
            <a:srgbClr val="558AAB"/>
          </a:solidFill>
          <a:latin typeface="+mn-lt"/>
          <a:ea typeface="+mn-ea"/>
          <a:cs typeface="+mn-cs"/>
          <a:sym typeface="Helvetica Neue Light"/>
        </a:defRPr>
      </a:lvl8pPr>
      <a:lvl9pPr indent="1828800" defTabSz="584200">
        <a:lnSpc>
          <a:spcPct val="90000"/>
        </a:lnSpc>
        <a:defRPr sz="7200">
          <a:solidFill>
            <a:srgbClr val="558AAB"/>
          </a:solidFill>
          <a:latin typeface="+mn-lt"/>
          <a:ea typeface="+mn-ea"/>
          <a:cs typeface="+mn-cs"/>
          <a:sym typeface="Helvetica Neue Light"/>
        </a:defRPr>
      </a:lvl9pPr>
    </p:titleStyle>
    <p:bodyStyle>
      <a:lvl1pPr marL="444500" indent="-444500" defTabSz="584200">
        <a:spcBef>
          <a:spcPts val="3200"/>
        </a:spcBef>
        <a:buSzPct val="40000"/>
        <a:buBlip>
          <a:blip r:embed="rId17"/>
        </a:buBlip>
        <a:defRPr sz="3600">
          <a:solidFill>
            <a:srgbClr val="737373"/>
          </a:solidFill>
          <a:latin typeface="Helvetica Neue"/>
          <a:ea typeface="Helvetica Neue"/>
          <a:cs typeface="Helvetica Neue"/>
          <a:sym typeface="Helvetica Neue"/>
        </a:defRPr>
      </a:lvl1pPr>
      <a:lvl2pPr marL="889000" indent="-444500" defTabSz="584200">
        <a:spcBef>
          <a:spcPts val="3200"/>
        </a:spcBef>
        <a:buSzPct val="40000"/>
        <a:buBlip>
          <a:blip r:embed="rId17"/>
        </a:buBlip>
        <a:defRPr sz="3600">
          <a:solidFill>
            <a:srgbClr val="737373"/>
          </a:solidFill>
          <a:latin typeface="Helvetica Neue"/>
          <a:ea typeface="Helvetica Neue"/>
          <a:cs typeface="Helvetica Neue"/>
          <a:sym typeface="Helvetica Neue"/>
        </a:defRPr>
      </a:lvl2pPr>
      <a:lvl3pPr marL="1333500" indent="-444500" defTabSz="584200">
        <a:spcBef>
          <a:spcPts val="3200"/>
        </a:spcBef>
        <a:buSzPct val="40000"/>
        <a:buBlip>
          <a:blip r:embed="rId17"/>
        </a:buBlip>
        <a:defRPr sz="3600">
          <a:solidFill>
            <a:srgbClr val="737373"/>
          </a:solidFill>
          <a:latin typeface="Helvetica Neue"/>
          <a:ea typeface="Helvetica Neue"/>
          <a:cs typeface="Helvetica Neue"/>
          <a:sym typeface="Helvetica Neue"/>
        </a:defRPr>
      </a:lvl3pPr>
      <a:lvl4pPr marL="1778000" indent="-444500" defTabSz="584200">
        <a:spcBef>
          <a:spcPts val="3200"/>
        </a:spcBef>
        <a:buSzPct val="40000"/>
        <a:buBlip>
          <a:blip r:embed="rId17"/>
        </a:buBlip>
        <a:defRPr sz="3600">
          <a:solidFill>
            <a:srgbClr val="737373"/>
          </a:solidFill>
          <a:latin typeface="Helvetica Neue"/>
          <a:ea typeface="Helvetica Neue"/>
          <a:cs typeface="Helvetica Neue"/>
          <a:sym typeface="Helvetica Neue"/>
        </a:defRPr>
      </a:lvl4pPr>
      <a:lvl5pPr marL="2222500" indent="-444500" defTabSz="584200">
        <a:spcBef>
          <a:spcPts val="3200"/>
        </a:spcBef>
        <a:buSzPct val="40000"/>
        <a:buBlip>
          <a:blip r:embed="rId17"/>
        </a:buBlip>
        <a:defRPr sz="3600">
          <a:solidFill>
            <a:srgbClr val="737373"/>
          </a:solidFill>
          <a:latin typeface="Helvetica Neue"/>
          <a:ea typeface="Helvetica Neue"/>
          <a:cs typeface="Helvetica Neue"/>
          <a:sym typeface="Helvetica Neue"/>
        </a:defRPr>
      </a:lvl5pPr>
      <a:lvl6pPr marL="2667000" indent="-444500" defTabSz="584200">
        <a:spcBef>
          <a:spcPts val="3200"/>
        </a:spcBef>
        <a:buSzPct val="40000"/>
        <a:buBlip>
          <a:blip r:embed="rId17"/>
        </a:buBlip>
        <a:defRPr sz="3600">
          <a:solidFill>
            <a:srgbClr val="737373"/>
          </a:solidFill>
          <a:latin typeface="Helvetica Neue"/>
          <a:ea typeface="Helvetica Neue"/>
          <a:cs typeface="Helvetica Neue"/>
          <a:sym typeface="Helvetica Neue"/>
        </a:defRPr>
      </a:lvl6pPr>
      <a:lvl7pPr marL="3111500" indent="-444500" defTabSz="584200">
        <a:spcBef>
          <a:spcPts val="3200"/>
        </a:spcBef>
        <a:buSzPct val="40000"/>
        <a:buBlip>
          <a:blip r:embed="rId17"/>
        </a:buBlip>
        <a:defRPr sz="3600">
          <a:solidFill>
            <a:srgbClr val="737373"/>
          </a:solidFill>
          <a:latin typeface="Helvetica Neue"/>
          <a:ea typeface="Helvetica Neue"/>
          <a:cs typeface="Helvetica Neue"/>
          <a:sym typeface="Helvetica Neue"/>
        </a:defRPr>
      </a:lvl7pPr>
      <a:lvl8pPr marL="3556000" indent="-444500" defTabSz="584200">
        <a:spcBef>
          <a:spcPts val="3200"/>
        </a:spcBef>
        <a:buSzPct val="40000"/>
        <a:buBlip>
          <a:blip r:embed="rId17"/>
        </a:buBlip>
        <a:defRPr sz="3600">
          <a:solidFill>
            <a:srgbClr val="737373"/>
          </a:solidFill>
          <a:latin typeface="Helvetica Neue"/>
          <a:ea typeface="Helvetica Neue"/>
          <a:cs typeface="Helvetica Neue"/>
          <a:sym typeface="Helvetica Neue"/>
        </a:defRPr>
      </a:lvl8pPr>
      <a:lvl9pPr marL="4000500" indent="-444500" defTabSz="584200">
        <a:spcBef>
          <a:spcPts val="3200"/>
        </a:spcBef>
        <a:buSzPct val="40000"/>
        <a:buBlip>
          <a:blip r:embed="rId17"/>
        </a:buBlip>
        <a:defRPr sz="3600">
          <a:solidFill>
            <a:srgbClr val="737373"/>
          </a:solidFill>
          <a:latin typeface="Helvetica Neue"/>
          <a:ea typeface="Helvetica Neue"/>
          <a:cs typeface="Helvetica Neue"/>
          <a:sym typeface="Helvetica Neue"/>
        </a:defRPr>
      </a:lvl9pPr>
    </p:bodyStyle>
    <p:otherStyle>
      <a:lvl1pPr algn="ctr" defTabSz="584200">
        <a:defRPr sz="1400">
          <a:solidFill>
            <a:schemeClr val="tx1"/>
          </a:solidFill>
          <a:latin typeface="+mn-lt"/>
          <a:ea typeface="+mn-ea"/>
          <a:cs typeface="+mn-cs"/>
          <a:sym typeface="Helvetica Neue"/>
        </a:defRPr>
      </a:lvl1pPr>
      <a:lvl2pPr indent="228600" algn="ctr" defTabSz="584200">
        <a:defRPr sz="1400">
          <a:solidFill>
            <a:schemeClr val="tx1"/>
          </a:solidFill>
          <a:latin typeface="+mn-lt"/>
          <a:ea typeface="+mn-ea"/>
          <a:cs typeface="+mn-cs"/>
          <a:sym typeface="Helvetica Neue"/>
        </a:defRPr>
      </a:lvl2pPr>
      <a:lvl3pPr indent="457200" algn="ctr" defTabSz="584200">
        <a:defRPr sz="1400">
          <a:solidFill>
            <a:schemeClr val="tx1"/>
          </a:solidFill>
          <a:latin typeface="+mn-lt"/>
          <a:ea typeface="+mn-ea"/>
          <a:cs typeface="+mn-cs"/>
          <a:sym typeface="Helvetica Neue"/>
        </a:defRPr>
      </a:lvl3pPr>
      <a:lvl4pPr indent="685800" algn="ctr" defTabSz="584200">
        <a:defRPr sz="1400">
          <a:solidFill>
            <a:schemeClr val="tx1"/>
          </a:solidFill>
          <a:latin typeface="+mn-lt"/>
          <a:ea typeface="+mn-ea"/>
          <a:cs typeface="+mn-cs"/>
          <a:sym typeface="Helvetica Neue"/>
        </a:defRPr>
      </a:lvl4pPr>
      <a:lvl5pPr indent="914400" algn="ctr" defTabSz="584200">
        <a:defRPr sz="1400">
          <a:solidFill>
            <a:schemeClr val="tx1"/>
          </a:solidFill>
          <a:latin typeface="+mn-lt"/>
          <a:ea typeface="+mn-ea"/>
          <a:cs typeface="+mn-cs"/>
          <a:sym typeface="Helvetica Neue"/>
        </a:defRPr>
      </a:lvl5pPr>
      <a:lvl6pPr indent="1143000" algn="ctr" defTabSz="584200">
        <a:defRPr sz="1400">
          <a:solidFill>
            <a:schemeClr val="tx1"/>
          </a:solidFill>
          <a:latin typeface="+mn-lt"/>
          <a:ea typeface="+mn-ea"/>
          <a:cs typeface="+mn-cs"/>
          <a:sym typeface="Helvetica Neue"/>
        </a:defRPr>
      </a:lvl6pPr>
      <a:lvl7pPr indent="1371600" algn="ctr" defTabSz="584200">
        <a:defRPr sz="1400">
          <a:solidFill>
            <a:schemeClr val="tx1"/>
          </a:solidFill>
          <a:latin typeface="+mn-lt"/>
          <a:ea typeface="+mn-ea"/>
          <a:cs typeface="+mn-cs"/>
          <a:sym typeface="Helvetica Neue"/>
        </a:defRPr>
      </a:lvl7pPr>
      <a:lvl8pPr indent="1600200" algn="ctr" defTabSz="584200">
        <a:defRPr sz="1400">
          <a:solidFill>
            <a:schemeClr val="tx1"/>
          </a:solidFill>
          <a:latin typeface="+mn-lt"/>
          <a:ea typeface="+mn-ea"/>
          <a:cs typeface="+mn-cs"/>
          <a:sym typeface="Helvetica Neue"/>
        </a:defRPr>
      </a:lvl8pPr>
      <a:lvl9pPr indent="1828800" algn="ctr" defTabSz="584200">
        <a:defRPr sz="1400">
          <a:solidFill>
            <a:schemeClr val="tx1"/>
          </a:solidFill>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cap="none">
                <a:solidFill>
                  <a:srgbClr val="000000"/>
                </a:solidFill>
              </a:defRPr>
            </a:pPr>
            <a:r>
              <a:rPr sz="7200" cap="all">
                <a:solidFill>
                  <a:srgbClr val="DEDEDE"/>
                </a:solidFill>
              </a:rPr>
              <a:t>The BIRTH of the Internet</a:t>
            </a:r>
          </a:p>
        </p:txBody>
      </p:sp>
      <p:sp>
        <p:nvSpPr>
          <p:cNvPr id="54" name="Shape 54"/>
          <p:cNvSpPr>
            <a:spLocks noGrp="1"/>
          </p:cNvSpPr>
          <p:nvPr>
            <p:ph type="body" idx="1"/>
          </p:nvPr>
        </p:nvSpPr>
        <p:spPr>
          <a:prstGeom prst="rect">
            <a:avLst/>
          </a:prstGeom>
        </p:spPr>
        <p:txBody>
          <a:bodyPr/>
          <a:lstStyle/>
          <a:p>
            <a:pPr lvl="0">
              <a:defRPr sz="1800" cap="none">
                <a:solidFill>
                  <a:srgbClr val="000000"/>
                </a:solidFill>
              </a:defRPr>
            </a:pPr>
            <a:r>
              <a:rPr sz="3600" cap="all">
                <a:solidFill>
                  <a:srgbClr val="558AAB"/>
                </a:solidFill>
              </a:rPr>
              <a:t>Before the World Wide Web</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Telegrams</a:t>
            </a:r>
          </a:p>
        </p:txBody>
      </p:sp>
      <p:sp>
        <p:nvSpPr>
          <p:cNvPr id="3" name="Text Placeholder 2"/>
          <p:cNvSpPr>
            <a:spLocks noGrp="1"/>
          </p:cNvSpPr>
          <p:nvPr>
            <p:ph type="body" idx="1"/>
          </p:nvPr>
        </p:nvSpPr>
        <p:spPr/>
        <p:txBody>
          <a:bodyPr/>
          <a:lstStyle/>
          <a:p>
            <a:endParaRPr lang="en-US"/>
          </a:p>
        </p:txBody>
      </p:sp>
      <p:grpSp>
        <p:nvGrpSpPr>
          <p:cNvPr id="4" name="Group 39"/>
          <p:cNvGrpSpPr/>
          <p:nvPr/>
        </p:nvGrpSpPr>
        <p:grpSpPr>
          <a:xfrm>
            <a:off x="612263" y="963151"/>
            <a:ext cx="5397500" cy="6451600"/>
            <a:chOff x="-12700" y="-12700"/>
            <a:chExt cx="5397500" cy="6451600"/>
          </a:xfrm>
        </p:grpSpPr>
        <p:pic>
          <p:nvPicPr>
            <p:cNvPr id="5" name="11500089_1.jpg"/>
            <p:cNvPicPr/>
            <p:nvPr/>
          </p:nvPicPr>
          <p:blipFill>
            <a:blip r:embed="rId3">
              <a:extLst/>
            </a:blip>
            <a:srcRect l="8217" r="8217"/>
            <a:stretch>
              <a:fillRect/>
            </a:stretch>
          </p:blipFill>
          <p:spPr>
            <a:xfrm>
              <a:off x="0" y="0"/>
              <a:ext cx="5359400" cy="6413500"/>
            </a:xfrm>
            <a:prstGeom prst="rect">
              <a:avLst/>
            </a:prstGeom>
            <a:ln>
              <a:noFill/>
            </a:ln>
            <a:effectLst/>
          </p:spPr>
        </p:pic>
        <p:pic>
          <p:nvPicPr>
            <p:cNvPr id="6" name="Picture 5"/>
            <p:cNvPicPr/>
            <p:nvPr/>
          </p:nvPicPr>
          <p:blipFill>
            <a:blip r:embed="rId4">
              <a:extLst/>
            </a:blip>
            <a:stretch>
              <a:fillRect/>
            </a:stretch>
          </p:blipFill>
          <p:spPr>
            <a:xfrm>
              <a:off x="-12700" y="-12700"/>
              <a:ext cx="5397500" cy="6451600"/>
            </a:xfrm>
            <a:prstGeom prst="rect">
              <a:avLst/>
            </a:prstGeom>
            <a:effectLst/>
          </p:spPr>
        </p:pic>
      </p:grpSp>
      <p:sp>
        <p:nvSpPr>
          <p:cNvPr id="9" name="TextBox 8"/>
          <p:cNvSpPr txBox="1"/>
          <p:nvPr/>
        </p:nvSpPr>
        <p:spPr>
          <a:xfrm>
            <a:off x="6718505" y="3023309"/>
            <a:ext cx="6286295" cy="23185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lang="en-US" b="1" dirty="0">
                <a:solidFill>
                  <a:schemeClr val="tx2"/>
                </a:solidFill>
              </a:rPr>
              <a:t>Self-contained</a:t>
            </a:r>
          </a:p>
          <a:p>
            <a:pPr marL="571500" marR="0" indent="-5715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a:ln>
                  <a:noFill/>
                </a:ln>
                <a:solidFill>
                  <a:schemeClr val="tx2"/>
                </a:solidFill>
                <a:effectLst/>
                <a:uFillTx/>
                <a:sym typeface="Helvetica Neue Bold Condensed"/>
              </a:rPr>
              <a:t>Conveys</a:t>
            </a:r>
            <a:r>
              <a:rPr kumimoji="0" lang="en-US" sz="3600" b="1" i="0" u="none" strike="noStrike" cap="none" spc="0" normalizeH="0" dirty="0">
                <a:ln>
                  <a:noFill/>
                </a:ln>
                <a:solidFill>
                  <a:schemeClr val="tx2"/>
                </a:solidFill>
                <a:effectLst/>
                <a:uFillTx/>
                <a:sym typeface="Helvetica Neue Bold Condensed"/>
              </a:rPr>
              <a:t> data</a:t>
            </a:r>
          </a:p>
          <a:p>
            <a:pPr marL="571500" marR="0" indent="-5715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lang="en-US" b="1" dirty="0">
                <a:solidFill>
                  <a:schemeClr val="tx2"/>
                </a:solidFill>
              </a:rPr>
              <a:t>Independent</a:t>
            </a:r>
          </a:p>
          <a:p>
            <a:pPr marL="571500" marR="0" indent="-5715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a:ln>
                  <a:noFill/>
                </a:ln>
                <a:solidFill>
                  <a:schemeClr val="tx2"/>
                </a:solidFill>
                <a:effectLst/>
                <a:uFillTx/>
                <a:sym typeface="Helvetica Neue Bold Condensed"/>
              </a:rPr>
              <a:t>Ignorant</a:t>
            </a:r>
            <a:r>
              <a:rPr kumimoji="0" lang="en-US" sz="3600" b="1" i="0" u="none" strike="noStrike" cap="none" spc="0" normalizeH="0" dirty="0">
                <a:ln>
                  <a:noFill/>
                </a:ln>
                <a:solidFill>
                  <a:schemeClr val="tx2"/>
                </a:solidFill>
                <a:effectLst/>
                <a:uFillTx/>
                <a:sym typeface="Helvetica Neue Bold Condensed"/>
              </a:rPr>
              <a:t> of its medium</a:t>
            </a:r>
            <a:endParaRPr kumimoji="0" lang="en-US" sz="3600" b="1" i="0" u="none" strike="noStrike" cap="none" spc="0" normalizeH="0" baseline="0" dirty="0">
              <a:ln>
                <a:noFill/>
              </a:ln>
              <a:solidFill>
                <a:schemeClr val="tx2"/>
              </a:solidFill>
              <a:effectLst/>
              <a:uFillTx/>
              <a:sym typeface="Helvetica Neue Bold Condensed"/>
            </a:endParaRPr>
          </a:p>
        </p:txBody>
      </p:sp>
    </p:spTree>
    <p:extLst>
      <p:ext uri="{BB962C8B-B14F-4D97-AF65-F5344CB8AC3E}">
        <p14:creationId xmlns:p14="http://schemas.microsoft.com/office/powerpoint/2010/main" val="16386915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grpSp>
        <p:nvGrpSpPr>
          <p:cNvPr id="4" name="Group 47"/>
          <p:cNvGrpSpPr/>
          <p:nvPr/>
        </p:nvGrpSpPr>
        <p:grpSpPr>
          <a:xfrm>
            <a:off x="612262" y="1110635"/>
            <a:ext cx="5397501" cy="6451601"/>
            <a:chOff x="-12700" y="-1606489"/>
            <a:chExt cx="5397500" cy="6451600"/>
          </a:xfrm>
        </p:grpSpPr>
        <p:pic>
          <p:nvPicPr>
            <p:cNvPr id="5" name="Screen Shot 2014-09-09 at 8.50.15 PM.png"/>
            <p:cNvPicPr/>
            <p:nvPr/>
          </p:nvPicPr>
          <p:blipFill>
            <a:blip r:embed="rId3">
              <a:extLst/>
            </a:blip>
            <a:srcRect/>
            <a:stretch>
              <a:fillRect/>
            </a:stretch>
          </p:blipFill>
          <p:spPr>
            <a:xfrm>
              <a:off x="0" y="0"/>
              <a:ext cx="5359400" cy="3225922"/>
            </a:xfrm>
            <a:prstGeom prst="rect">
              <a:avLst/>
            </a:prstGeom>
            <a:ln>
              <a:noFill/>
            </a:ln>
            <a:effectLst/>
          </p:spPr>
        </p:pic>
        <p:pic>
          <p:nvPicPr>
            <p:cNvPr id="6" name="Picture 5"/>
            <p:cNvPicPr/>
            <p:nvPr/>
          </p:nvPicPr>
          <p:blipFill>
            <a:blip r:embed="rId4">
              <a:extLst/>
            </a:blip>
            <a:stretch>
              <a:fillRect/>
            </a:stretch>
          </p:blipFill>
          <p:spPr>
            <a:xfrm>
              <a:off x="-12700" y="-1606490"/>
              <a:ext cx="5397500" cy="6451601"/>
            </a:xfrm>
            <a:prstGeom prst="rect">
              <a:avLst/>
            </a:prstGeom>
            <a:effectLst/>
          </p:spPr>
        </p:pic>
      </p:grpSp>
      <p:sp>
        <p:nvSpPr>
          <p:cNvPr id="7" name="Shape 49"/>
          <p:cNvSpPr txBox="1">
            <a:spLocks/>
          </p:cNvSpPr>
          <p:nvPr/>
        </p:nvSpPr>
        <p:spPr>
          <a:xfrm>
            <a:off x="6630629" y="1819173"/>
            <a:ext cx="5334000" cy="57430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indent="0" defTabSz="584200">
              <a:spcBef>
                <a:spcPts val="0"/>
              </a:spcBef>
              <a:buSzTx/>
              <a:buNone/>
              <a:defRPr sz="2400" cap="all">
                <a:solidFill>
                  <a:srgbClr val="558AAB"/>
                </a:solidFill>
                <a:latin typeface="+mj-lt"/>
                <a:ea typeface="+mj-ea"/>
                <a:cs typeface="+mj-cs"/>
                <a:sym typeface="Helvetica Neue Bold Condensed"/>
              </a:defRPr>
            </a:lvl1pPr>
            <a:lvl2pPr marL="0" indent="228600" defTabSz="584200">
              <a:spcBef>
                <a:spcPts val="0"/>
              </a:spcBef>
              <a:buSzTx/>
              <a:buNone/>
              <a:defRPr sz="2400" cap="all">
                <a:solidFill>
                  <a:srgbClr val="558AAB"/>
                </a:solidFill>
                <a:latin typeface="+mj-lt"/>
                <a:ea typeface="+mj-ea"/>
                <a:cs typeface="+mj-cs"/>
                <a:sym typeface="Helvetica Neue Bold Condensed"/>
              </a:defRPr>
            </a:lvl2pPr>
            <a:lvl3pPr marL="0" indent="457200" defTabSz="584200">
              <a:spcBef>
                <a:spcPts val="0"/>
              </a:spcBef>
              <a:buSzTx/>
              <a:buNone/>
              <a:defRPr sz="2400" cap="all">
                <a:solidFill>
                  <a:srgbClr val="558AAB"/>
                </a:solidFill>
                <a:latin typeface="+mj-lt"/>
                <a:ea typeface="+mj-ea"/>
                <a:cs typeface="+mj-cs"/>
                <a:sym typeface="Helvetica Neue Bold Condensed"/>
              </a:defRPr>
            </a:lvl3pPr>
            <a:lvl4pPr marL="0" indent="685800" defTabSz="584200">
              <a:spcBef>
                <a:spcPts val="0"/>
              </a:spcBef>
              <a:buSzTx/>
              <a:buNone/>
              <a:defRPr sz="2400" cap="all">
                <a:solidFill>
                  <a:srgbClr val="558AAB"/>
                </a:solidFill>
                <a:latin typeface="+mj-lt"/>
                <a:ea typeface="+mj-ea"/>
                <a:cs typeface="+mj-cs"/>
                <a:sym typeface="Helvetica Neue Bold Condensed"/>
              </a:defRPr>
            </a:lvl4pPr>
            <a:lvl5pPr marL="0" indent="914400" defTabSz="584200">
              <a:spcBef>
                <a:spcPts val="0"/>
              </a:spcBef>
              <a:buSzTx/>
              <a:buNone/>
              <a:defRPr sz="2400" cap="all">
                <a:solidFill>
                  <a:srgbClr val="558AAB"/>
                </a:solidFill>
                <a:latin typeface="+mj-lt"/>
                <a:ea typeface="+mj-ea"/>
                <a:cs typeface="+mj-cs"/>
                <a:sym typeface="Helvetica Neue Bold Condensed"/>
              </a:defRPr>
            </a:lvl5pPr>
            <a:lvl6pPr marL="2667000" indent="-444500" defTabSz="584200">
              <a:spcBef>
                <a:spcPts val="3200"/>
              </a:spcBef>
              <a:buSzPct val="40000"/>
              <a:buBlip>
                <a:blip r:embed="rId5"/>
              </a:buBlip>
              <a:defRPr sz="3600">
                <a:solidFill>
                  <a:srgbClr val="737373"/>
                </a:solidFill>
                <a:latin typeface="Helvetica Neue"/>
                <a:ea typeface="Helvetica Neue"/>
                <a:cs typeface="Helvetica Neue"/>
                <a:sym typeface="Helvetica Neue"/>
              </a:defRPr>
            </a:lvl6pPr>
            <a:lvl7pPr marL="3111500" indent="-444500" defTabSz="584200">
              <a:spcBef>
                <a:spcPts val="3200"/>
              </a:spcBef>
              <a:buSzPct val="40000"/>
              <a:buBlip>
                <a:blip r:embed="rId5"/>
              </a:buBlip>
              <a:defRPr sz="3600">
                <a:solidFill>
                  <a:srgbClr val="737373"/>
                </a:solidFill>
                <a:latin typeface="Helvetica Neue"/>
                <a:ea typeface="Helvetica Neue"/>
                <a:cs typeface="Helvetica Neue"/>
                <a:sym typeface="Helvetica Neue"/>
              </a:defRPr>
            </a:lvl7pPr>
            <a:lvl8pPr marL="3556000" indent="-444500" defTabSz="584200">
              <a:spcBef>
                <a:spcPts val="3200"/>
              </a:spcBef>
              <a:buSzPct val="40000"/>
              <a:buBlip>
                <a:blip r:embed="rId5"/>
              </a:buBlip>
              <a:defRPr sz="3600">
                <a:solidFill>
                  <a:srgbClr val="737373"/>
                </a:solidFill>
                <a:latin typeface="Helvetica Neue"/>
                <a:ea typeface="Helvetica Neue"/>
                <a:cs typeface="Helvetica Neue"/>
                <a:sym typeface="Helvetica Neue"/>
              </a:defRPr>
            </a:lvl8pPr>
            <a:lvl9pPr marL="4000500" indent="-444500" defTabSz="584200">
              <a:spcBef>
                <a:spcPts val="3200"/>
              </a:spcBef>
              <a:buSzPct val="40000"/>
              <a:buBlip>
                <a:blip r:embed="rId5"/>
              </a:buBlip>
              <a:defRPr sz="3600">
                <a:solidFill>
                  <a:srgbClr val="737373"/>
                </a:solidFill>
                <a:latin typeface="Helvetica Neue"/>
                <a:ea typeface="Helvetica Neue"/>
                <a:cs typeface="Helvetica Neue"/>
                <a:sym typeface="Helvetica Neue"/>
              </a:defRPr>
            </a:lvl9pPr>
          </a:lstStyle>
          <a:p>
            <a:pPr>
              <a:defRPr sz="1800">
                <a:solidFill>
                  <a:srgbClr val="000000"/>
                </a:solidFill>
              </a:defRPr>
            </a:pPr>
            <a:r>
              <a:rPr lang="en-US" sz="3200" cap="none" dirty="0">
                <a:solidFill>
                  <a:schemeClr val="tx2"/>
                </a:solidFill>
              </a:rPr>
              <a:t>“A self-contained, independent entity of data carrying sufficient information to be routed from the source to the destination computer without reliance on earlier exchanges between this source and destination computer and the transporting network.”</a:t>
            </a:r>
          </a:p>
          <a:p>
            <a:pPr algn="r">
              <a:defRPr sz="1800">
                <a:solidFill>
                  <a:srgbClr val="000000"/>
                </a:solidFill>
              </a:defRPr>
            </a:pPr>
            <a:r>
              <a:rPr lang="en-US" sz="3200" cap="none" dirty="0">
                <a:solidFill>
                  <a:schemeClr val="tx2"/>
                </a:solidFill>
              </a:rPr>
              <a:t>—RFC1594</a:t>
            </a:r>
          </a:p>
        </p:txBody>
      </p:sp>
    </p:spTree>
    <p:extLst>
      <p:ext uri="{BB962C8B-B14F-4D97-AF65-F5344CB8AC3E}">
        <p14:creationId xmlns:p14="http://schemas.microsoft.com/office/powerpoint/2010/main" val="16660084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1024px-InetCirca85.jpg"/>
          <p:cNvPicPr/>
          <p:nvPr/>
        </p:nvPicPr>
        <p:blipFill>
          <a:blip r:embed="rId3">
            <a:extLst/>
          </a:blip>
          <a:srcRect t="3321" b="12410"/>
          <a:stretch>
            <a:fillRect/>
          </a:stretch>
        </p:blipFill>
        <p:spPr>
          <a:xfrm>
            <a:off x="480968" y="368299"/>
            <a:ext cx="12044063" cy="7899401"/>
          </a:xfrm>
          <a:prstGeom prst="rect">
            <a:avLst/>
          </a:prstGeom>
          <a:ln w="12700">
            <a:miter lim="400000"/>
          </a:ln>
        </p:spPr>
      </p:pic>
      <p:sp>
        <p:nvSpPr>
          <p:cNvPr id="93" name="Shape 93"/>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1983-1993: TCP/IP and the Internet</a:t>
            </a:r>
          </a:p>
        </p:txBody>
      </p:sp>
      <p:sp>
        <p:nvSpPr>
          <p:cNvPr id="94" name="Shape 94"/>
          <p:cNvSpPr>
            <a:spLocks noGrp="1"/>
          </p:cNvSpPr>
          <p:nvPr>
            <p:ph type="body" idx="1"/>
          </p:nvPr>
        </p:nvSpPr>
        <p:spPr>
          <a:prstGeom prst="rect">
            <a:avLst/>
          </a:prstGeom>
        </p:spPr>
        <p:txBody>
          <a:bodyPr/>
          <a:lstStyle>
            <a:lvl1pPr defTabSz="514095">
              <a:defRPr sz="2112"/>
            </a:lvl1pPr>
          </a:lstStyle>
          <a:p>
            <a:pPr lvl="0">
              <a:defRPr sz="1800" cap="none">
                <a:solidFill>
                  <a:srgbClr val="000000"/>
                </a:solidFill>
              </a:defRPr>
            </a:pPr>
            <a:r>
              <a:rPr sz="2112" cap="all">
                <a:solidFill>
                  <a:srgbClr val="558AAB"/>
                </a:solidFill>
              </a:rPr>
              <a:t>Map of the Internet (BBN Communications Corp., 1985)</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46771" y="579863"/>
            <a:ext cx="11653024" cy="7370337"/>
            <a:chOff x="646771" y="579863"/>
            <a:chExt cx="11653024" cy="7370337"/>
          </a:xfrm>
        </p:grpSpPr>
        <p:sp>
          <p:nvSpPr>
            <p:cNvPr id="10" name="Rectangle 9"/>
            <p:cNvSpPr/>
            <p:nvPr/>
          </p:nvSpPr>
          <p:spPr>
            <a:xfrm>
              <a:off x="646771" y="579863"/>
              <a:ext cx="11653024" cy="7370337"/>
            </a:xfrm>
            <a:prstGeom prst="rect">
              <a:avLst/>
            </a:prstGeom>
            <a:solidFill>
              <a:schemeClr val="tx1">
                <a:lumMod val="60000"/>
                <a:lumOff val="4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pic>
          <p:nvPicPr>
            <p:cNvPr id="11" name="Picture 10"/>
            <p:cNvPicPr>
              <a:picLocks noChangeAspect="1"/>
            </p:cNvPicPr>
            <p:nvPr/>
          </p:nvPicPr>
          <p:blipFill>
            <a:blip r:embed="rId3"/>
            <a:stretch>
              <a:fillRect/>
            </a:stretch>
          </p:blipFill>
          <p:spPr>
            <a:xfrm>
              <a:off x="839352" y="727152"/>
              <a:ext cx="5876925" cy="3771900"/>
            </a:xfrm>
            <a:prstGeom prst="rect">
              <a:avLst/>
            </a:prstGeom>
          </p:spPr>
        </p:pic>
      </p:grpSp>
      <p:sp>
        <p:nvSpPr>
          <p:cNvPr id="99" name="Shape 99"/>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ADDRESSING</a:t>
            </a:r>
          </a:p>
        </p:txBody>
      </p:sp>
      <p:sp>
        <p:nvSpPr>
          <p:cNvPr id="100" name="Shape 100"/>
          <p:cNvSpPr>
            <a:spLocks noGrp="1"/>
          </p:cNvSpPr>
          <p:nvPr>
            <p:ph type="body" idx="1"/>
          </p:nvPr>
        </p:nvSpPr>
        <p:spPr>
          <a:prstGeom prst="rect">
            <a:avLst/>
          </a:prstGeom>
        </p:spPr>
        <p:txBody>
          <a:bodyPr/>
          <a:lstStyle>
            <a:lvl1pPr defTabSz="514095">
              <a:defRPr sz="2112"/>
            </a:lvl1pPr>
          </a:lstStyle>
          <a:p>
            <a:pPr lvl="0">
              <a:defRPr sz="1800" cap="none">
                <a:solidFill>
                  <a:srgbClr val="000000"/>
                </a:solidFill>
              </a:defRPr>
            </a:pPr>
            <a:r>
              <a:rPr sz="2112" cap="all">
                <a:solidFill>
                  <a:srgbClr val="558AAB"/>
                </a:solidFill>
              </a:rPr>
              <a:t>IP Address Configuration Dialog (Windows NT 4.0, 1997)</a:t>
            </a:r>
          </a:p>
        </p:txBody>
      </p:sp>
      <p:sp>
        <p:nvSpPr>
          <p:cNvPr id="102" name="Shape 102"/>
          <p:cNvSpPr/>
          <p:nvPr/>
        </p:nvSpPr>
        <p:spPr>
          <a:xfrm>
            <a:off x="6906807" y="4114181"/>
            <a:ext cx="5068108" cy="299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5000" b="1" dirty="0">
                <a:solidFill>
                  <a:srgbClr val="324157"/>
                </a:solidFill>
                <a:latin typeface="Courier New"/>
                <a:ea typeface="Courier New"/>
                <a:cs typeface="Courier New"/>
                <a:sym typeface="Courier New"/>
              </a:rPr>
              <a:t>425-629-5076</a:t>
            </a:r>
          </a:p>
          <a:p>
            <a:pPr lvl="0">
              <a:defRPr sz="1800">
                <a:solidFill>
                  <a:srgbClr val="000000"/>
                </a:solidFill>
              </a:defRPr>
            </a:pPr>
            <a:endParaRPr sz="5000" b="1" dirty="0">
              <a:solidFill>
                <a:srgbClr val="324157"/>
              </a:solidFill>
              <a:latin typeface="Courier New"/>
              <a:ea typeface="Courier New"/>
              <a:cs typeface="Courier New"/>
              <a:sym typeface="Courier New"/>
            </a:endParaRPr>
          </a:p>
          <a:p>
            <a:pPr lvl="0">
              <a:defRPr sz="1800">
                <a:solidFill>
                  <a:srgbClr val="000000"/>
                </a:solidFill>
              </a:defRPr>
            </a:pPr>
            <a:endParaRPr sz="5000" b="1" dirty="0">
              <a:solidFill>
                <a:srgbClr val="324157"/>
              </a:solidFill>
              <a:latin typeface="Courier New"/>
              <a:ea typeface="Courier New"/>
              <a:cs typeface="Courier New"/>
              <a:sym typeface="Courier New"/>
            </a:endParaRPr>
          </a:p>
        </p:txBody>
      </p:sp>
      <p:sp>
        <p:nvSpPr>
          <p:cNvPr id="103" name="Shape 103"/>
          <p:cNvSpPr/>
          <p:nvPr/>
        </p:nvSpPr>
        <p:spPr>
          <a:xfrm>
            <a:off x="6716277" y="4533590"/>
            <a:ext cx="5449169" cy="299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5000" b="1" dirty="0">
                <a:solidFill>
                  <a:srgbClr val="791E1C"/>
                </a:solidFill>
                <a:latin typeface="Courier New"/>
                <a:ea typeface="Courier New"/>
                <a:cs typeface="Courier New"/>
                <a:sym typeface="Courier New"/>
              </a:rPr>
              <a:t>425</a:t>
            </a:r>
            <a:r>
              <a:rPr sz="5000" b="1" dirty="0">
                <a:solidFill>
                  <a:srgbClr val="324157"/>
                </a:solidFill>
                <a:latin typeface="Courier New"/>
                <a:ea typeface="Courier New"/>
                <a:cs typeface="Courier New"/>
                <a:sym typeface="Courier New"/>
              </a:rPr>
              <a:t>-</a:t>
            </a:r>
            <a:r>
              <a:rPr sz="5000" b="1" dirty="0">
                <a:solidFill>
                  <a:srgbClr val="59824B"/>
                </a:solidFill>
                <a:latin typeface="Courier New"/>
                <a:ea typeface="Courier New"/>
                <a:cs typeface="Courier New"/>
                <a:sym typeface="Courier New"/>
              </a:rPr>
              <a:t>629</a:t>
            </a:r>
            <a:r>
              <a:rPr sz="5000" b="1" dirty="0">
                <a:solidFill>
                  <a:srgbClr val="324157"/>
                </a:solidFill>
                <a:latin typeface="Courier New"/>
                <a:ea typeface="Courier New"/>
                <a:cs typeface="Courier New"/>
                <a:sym typeface="Courier New"/>
              </a:rPr>
              <a:t>-</a:t>
            </a:r>
            <a:r>
              <a:rPr sz="5000" b="1" dirty="0">
                <a:solidFill>
                  <a:srgbClr val="FFFFFF"/>
                </a:solidFill>
                <a:latin typeface="Courier New"/>
                <a:ea typeface="Courier New"/>
                <a:cs typeface="Courier New"/>
                <a:sym typeface="Courier New"/>
              </a:rPr>
              <a:t>5076</a:t>
            </a:r>
            <a:endParaRPr sz="5000" b="1" dirty="0">
              <a:solidFill>
                <a:srgbClr val="324157"/>
              </a:solidFill>
              <a:latin typeface="Courier New"/>
              <a:ea typeface="Courier New"/>
              <a:cs typeface="Courier New"/>
              <a:sym typeface="Courier New"/>
            </a:endParaRPr>
          </a:p>
          <a:p>
            <a:pPr lvl="0">
              <a:defRPr sz="1800">
                <a:solidFill>
                  <a:srgbClr val="000000"/>
                </a:solidFill>
              </a:defRPr>
            </a:pPr>
            <a:r>
              <a:rPr sz="5000" b="1" dirty="0">
                <a:solidFill>
                  <a:srgbClr val="791E1C"/>
                </a:solidFill>
                <a:latin typeface="Courier New"/>
                <a:ea typeface="Courier New"/>
                <a:cs typeface="Courier New"/>
                <a:sym typeface="Courier New"/>
              </a:rPr>
              <a:t>Area network</a:t>
            </a:r>
          </a:p>
          <a:p>
            <a:pPr lvl="0">
              <a:defRPr sz="1800">
                <a:solidFill>
                  <a:srgbClr val="000000"/>
                </a:solidFill>
              </a:defRPr>
            </a:pPr>
            <a:r>
              <a:rPr sz="5000" b="1" dirty="0">
                <a:solidFill>
                  <a:srgbClr val="59824B"/>
                </a:solidFill>
                <a:latin typeface="Courier New"/>
                <a:ea typeface="Courier New"/>
                <a:cs typeface="Courier New"/>
                <a:sym typeface="Courier New"/>
              </a:rPr>
              <a:t>Local network</a:t>
            </a:r>
          </a:p>
          <a:p>
            <a:pPr lvl="0">
              <a:defRPr sz="1800">
                <a:solidFill>
                  <a:srgbClr val="000000"/>
                </a:solidFill>
              </a:defRPr>
            </a:pPr>
            <a:r>
              <a:rPr sz="5000" b="1" dirty="0">
                <a:solidFill>
                  <a:srgbClr val="FFFFFF"/>
                </a:solidFill>
                <a:latin typeface="Courier New"/>
                <a:ea typeface="Courier New"/>
                <a:cs typeface="Courier New"/>
                <a:sym typeface="Courier New"/>
              </a:rPr>
              <a:t>Node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3">
                                            <p:bg/>
                                          </p:spTgt>
                                        </p:tgtEl>
                                        <p:attrNameLst>
                                          <p:attrName>style.visibility</p:attrName>
                                        </p:attrNameLst>
                                      </p:cBhvr>
                                      <p:to>
                                        <p:strVal val="visible"/>
                                      </p:to>
                                    </p:set>
                                  </p:childTnLst>
                                </p:cTn>
                              </p:par>
                              <p:par>
                                <p:cTn id="11" presetID="1" presetClass="entr" presetSubtype="0" fill="hold" grpId="0">
                                  <p:stCondLst>
                                    <p:cond delay="0"/>
                                  </p:stCondLst>
                                  <p:iterate>
                                    <p:tmAbs val="0"/>
                                  </p:iterate>
                                  <p:childTnLst>
                                    <p:set>
                                      <p:cBhvr>
                                        <p:cTn id="12" fill="hold"/>
                                        <p:tgtEl>
                                          <p:spTgt spid="10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0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0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advAuto="0"/>
      <p:bldP spid="103" grpId="0"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46771" y="579863"/>
            <a:ext cx="11653024" cy="7370337"/>
            <a:chOff x="646771" y="579863"/>
            <a:chExt cx="11653024" cy="7370337"/>
          </a:xfrm>
        </p:grpSpPr>
        <p:sp>
          <p:nvSpPr>
            <p:cNvPr id="3" name="Rectangle 2"/>
            <p:cNvSpPr/>
            <p:nvPr/>
          </p:nvSpPr>
          <p:spPr>
            <a:xfrm>
              <a:off x="646771" y="579863"/>
              <a:ext cx="11653024" cy="7370337"/>
            </a:xfrm>
            <a:prstGeom prst="rect">
              <a:avLst/>
            </a:prstGeom>
            <a:solidFill>
              <a:schemeClr val="tx1">
                <a:lumMod val="60000"/>
                <a:lumOff val="4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839352" y="727152"/>
              <a:ext cx="5876925" cy="3771900"/>
            </a:xfrm>
            <a:prstGeom prst="rect">
              <a:avLst/>
            </a:prstGeom>
          </p:spPr>
        </p:pic>
      </p:grpSp>
      <p:sp>
        <p:nvSpPr>
          <p:cNvPr id="107" name="Shape 107"/>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ADDRESSING</a:t>
            </a:r>
          </a:p>
        </p:txBody>
      </p:sp>
      <p:sp>
        <p:nvSpPr>
          <p:cNvPr id="108" name="Shape 108"/>
          <p:cNvSpPr>
            <a:spLocks noGrp="1"/>
          </p:cNvSpPr>
          <p:nvPr>
            <p:ph type="body" idx="1"/>
          </p:nvPr>
        </p:nvSpPr>
        <p:spPr>
          <a:prstGeom prst="rect">
            <a:avLst/>
          </a:prstGeom>
        </p:spPr>
        <p:txBody>
          <a:bodyPr/>
          <a:lstStyle>
            <a:lvl1pPr defTabSz="514095">
              <a:defRPr sz="2112"/>
            </a:lvl1pPr>
          </a:lstStyle>
          <a:p>
            <a:pPr lvl="0">
              <a:defRPr sz="1800" cap="none">
                <a:solidFill>
                  <a:srgbClr val="000000"/>
                </a:solidFill>
              </a:defRPr>
            </a:pPr>
            <a:r>
              <a:rPr sz="2112" cap="all">
                <a:solidFill>
                  <a:srgbClr val="558AAB"/>
                </a:solidFill>
              </a:rPr>
              <a:t>IP Address Configuration Dialog (Windows NT 4.0, 1997)</a:t>
            </a:r>
          </a:p>
        </p:txBody>
      </p:sp>
      <p:sp>
        <p:nvSpPr>
          <p:cNvPr id="110" name="Shape 110"/>
          <p:cNvSpPr/>
          <p:nvPr/>
        </p:nvSpPr>
        <p:spPr>
          <a:xfrm>
            <a:off x="4164296" y="5036591"/>
            <a:ext cx="5103961" cy="241091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5000" b="1" dirty="0">
                <a:latin typeface="Courier New"/>
                <a:ea typeface="Courier New"/>
                <a:cs typeface="Courier New"/>
                <a:sym typeface="Courier New"/>
              </a:rPr>
              <a:t>192.168.</a:t>
            </a:r>
            <a:r>
              <a:rPr lang="en-US" sz="5000" b="1" dirty="0">
                <a:latin typeface="Courier New"/>
                <a:ea typeface="Courier New"/>
                <a:cs typeface="Courier New"/>
                <a:sym typeface="Courier New"/>
              </a:rPr>
              <a:t>1</a:t>
            </a:r>
            <a:r>
              <a:rPr sz="5000" b="1" dirty="0">
                <a:latin typeface="Courier New"/>
                <a:ea typeface="Courier New"/>
                <a:cs typeface="Courier New"/>
                <a:sym typeface="Courier New"/>
              </a:rPr>
              <a:t>.1</a:t>
            </a:r>
            <a:r>
              <a:rPr lang="en-US" sz="5000" b="1" dirty="0">
                <a:latin typeface="Courier New"/>
                <a:ea typeface="Courier New"/>
                <a:cs typeface="Courier New"/>
                <a:sym typeface="Courier New"/>
              </a:rPr>
              <a:t>00</a:t>
            </a:r>
            <a:endParaRPr sz="5000" b="1" dirty="0">
              <a:latin typeface="Courier New"/>
              <a:ea typeface="Courier New"/>
              <a:cs typeface="Courier New"/>
              <a:sym typeface="Courier New"/>
            </a:endParaRPr>
          </a:p>
          <a:p>
            <a:pPr lvl="0">
              <a:defRPr sz="1800">
                <a:solidFill>
                  <a:srgbClr val="000000"/>
                </a:solidFill>
              </a:defRPr>
            </a:pPr>
            <a:r>
              <a:rPr sz="5000" b="1" dirty="0">
                <a:solidFill>
                  <a:srgbClr val="3F6532"/>
                </a:solidFill>
                <a:latin typeface="Courier New"/>
                <a:ea typeface="Courier New"/>
                <a:cs typeface="Courier New"/>
                <a:sym typeface="Courier New"/>
              </a:rPr>
              <a:t>255.255.255.0</a:t>
            </a:r>
          </a:p>
          <a:p>
            <a:pPr lvl="0">
              <a:defRPr sz="1800">
                <a:solidFill>
                  <a:srgbClr val="000000"/>
                </a:solidFill>
              </a:defRPr>
            </a:pPr>
            <a:endParaRPr sz="5000" b="1" dirty="0">
              <a:solidFill>
                <a:srgbClr val="791E1C"/>
              </a:solidFill>
              <a:latin typeface="Courier New"/>
              <a:ea typeface="Courier New"/>
              <a:cs typeface="Courier New"/>
              <a:sym typeface="Courier New"/>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0">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10">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46771" y="579863"/>
            <a:ext cx="11653024" cy="7370337"/>
            <a:chOff x="646771" y="579863"/>
            <a:chExt cx="11653024" cy="7370337"/>
          </a:xfrm>
        </p:grpSpPr>
        <p:sp>
          <p:nvSpPr>
            <p:cNvPr id="7" name="Rectangle 6"/>
            <p:cNvSpPr/>
            <p:nvPr/>
          </p:nvSpPr>
          <p:spPr>
            <a:xfrm>
              <a:off x="646771" y="579863"/>
              <a:ext cx="11653024" cy="7370337"/>
            </a:xfrm>
            <a:prstGeom prst="rect">
              <a:avLst/>
            </a:prstGeom>
            <a:solidFill>
              <a:schemeClr val="tx1">
                <a:lumMod val="60000"/>
                <a:lumOff val="4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pic>
          <p:nvPicPr>
            <p:cNvPr id="8" name="Picture 7"/>
            <p:cNvPicPr>
              <a:picLocks noChangeAspect="1"/>
            </p:cNvPicPr>
            <p:nvPr/>
          </p:nvPicPr>
          <p:blipFill>
            <a:blip r:embed="rId3"/>
            <a:stretch>
              <a:fillRect/>
            </a:stretch>
          </p:blipFill>
          <p:spPr>
            <a:xfrm>
              <a:off x="839352" y="727152"/>
              <a:ext cx="5876925" cy="3771900"/>
            </a:xfrm>
            <a:prstGeom prst="rect">
              <a:avLst/>
            </a:prstGeom>
          </p:spPr>
        </p:pic>
      </p:grpSp>
      <p:sp>
        <p:nvSpPr>
          <p:cNvPr id="114" name="Shape 114"/>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ADDRESSING</a:t>
            </a:r>
          </a:p>
        </p:txBody>
      </p:sp>
      <p:sp>
        <p:nvSpPr>
          <p:cNvPr id="115" name="Shape 115"/>
          <p:cNvSpPr>
            <a:spLocks noGrp="1"/>
          </p:cNvSpPr>
          <p:nvPr>
            <p:ph type="body" idx="1"/>
          </p:nvPr>
        </p:nvSpPr>
        <p:spPr>
          <a:prstGeom prst="rect">
            <a:avLst/>
          </a:prstGeom>
        </p:spPr>
        <p:txBody>
          <a:bodyPr/>
          <a:lstStyle>
            <a:lvl1pPr defTabSz="514095">
              <a:defRPr sz="2112"/>
            </a:lvl1pPr>
          </a:lstStyle>
          <a:p>
            <a:pPr lvl="0">
              <a:defRPr sz="1800" cap="none">
                <a:solidFill>
                  <a:srgbClr val="000000"/>
                </a:solidFill>
              </a:defRPr>
            </a:pPr>
            <a:r>
              <a:rPr sz="2112" cap="all">
                <a:solidFill>
                  <a:srgbClr val="558AAB"/>
                </a:solidFill>
              </a:rPr>
              <a:t>IP Address Configuration Dialog (Windows NT 4.0, 1997)</a:t>
            </a:r>
          </a:p>
        </p:txBody>
      </p:sp>
      <p:sp>
        <p:nvSpPr>
          <p:cNvPr id="117" name="Shape 117"/>
          <p:cNvSpPr/>
          <p:nvPr/>
        </p:nvSpPr>
        <p:spPr>
          <a:xfrm>
            <a:off x="1615328" y="4851061"/>
            <a:ext cx="9715910" cy="231858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r">
              <a:defRPr sz="1800">
                <a:solidFill>
                  <a:srgbClr val="000000"/>
                </a:solidFill>
              </a:defRPr>
            </a:pPr>
            <a:r>
              <a:rPr sz="3600" b="1" dirty="0">
                <a:latin typeface="Courier New"/>
                <a:ea typeface="Courier New"/>
                <a:cs typeface="Courier New"/>
                <a:sym typeface="Courier New"/>
              </a:rPr>
              <a:t>11000000.10101000.0000</a:t>
            </a:r>
            <a:r>
              <a:rPr lang="en-US" sz="3600" b="1" dirty="0">
                <a:latin typeface="Courier New"/>
                <a:ea typeface="Courier New"/>
                <a:cs typeface="Courier New"/>
                <a:sym typeface="Courier New"/>
              </a:rPr>
              <a:t>0001</a:t>
            </a:r>
            <a:r>
              <a:rPr sz="3600" b="1" dirty="0">
                <a:latin typeface="Courier New"/>
                <a:ea typeface="Courier New"/>
                <a:cs typeface="Courier New"/>
                <a:sym typeface="Courier New"/>
              </a:rPr>
              <a:t>.0</a:t>
            </a:r>
            <a:r>
              <a:rPr lang="en-US" sz="3600" b="1" dirty="0">
                <a:latin typeface="Courier New"/>
                <a:ea typeface="Courier New"/>
                <a:cs typeface="Courier New"/>
                <a:sym typeface="Courier New"/>
              </a:rPr>
              <a:t>11</a:t>
            </a:r>
            <a:r>
              <a:rPr sz="3600" b="1" dirty="0">
                <a:latin typeface="Courier New"/>
                <a:ea typeface="Courier New"/>
                <a:cs typeface="Courier New"/>
                <a:sym typeface="Courier New"/>
              </a:rPr>
              <a:t>00</a:t>
            </a:r>
            <a:r>
              <a:rPr lang="en-US" sz="3600" b="1" dirty="0">
                <a:latin typeface="Courier New"/>
                <a:ea typeface="Courier New"/>
                <a:cs typeface="Courier New"/>
                <a:sym typeface="Courier New"/>
              </a:rPr>
              <a:t>1</a:t>
            </a:r>
            <a:r>
              <a:rPr sz="3600" b="1" dirty="0">
                <a:latin typeface="Courier New"/>
                <a:ea typeface="Courier New"/>
                <a:cs typeface="Courier New"/>
                <a:sym typeface="Courier New"/>
              </a:rPr>
              <a:t>0</a:t>
            </a:r>
            <a:r>
              <a:rPr lang="en-US" sz="3600" b="1" dirty="0">
                <a:latin typeface="Courier New"/>
                <a:ea typeface="Courier New"/>
                <a:cs typeface="Courier New"/>
                <a:sym typeface="Courier New"/>
              </a:rPr>
              <a:t>0</a:t>
            </a:r>
            <a:endParaRPr sz="3600" b="1" dirty="0">
              <a:latin typeface="Courier New"/>
              <a:ea typeface="Courier New"/>
              <a:cs typeface="Courier New"/>
              <a:sym typeface="Courier New"/>
            </a:endParaRPr>
          </a:p>
          <a:p>
            <a:pPr lvl="0" algn="r">
              <a:defRPr sz="1800">
                <a:solidFill>
                  <a:srgbClr val="000000"/>
                </a:solidFill>
              </a:defRPr>
            </a:pPr>
            <a:r>
              <a:rPr sz="3600" b="1" dirty="0">
                <a:solidFill>
                  <a:srgbClr val="3F6532"/>
                </a:solidFill>
                <a:latin typeface="Courier New"/>
                <a:ea typeface="Courier New"/>
                <a:cs typeface="Courier New"/>
                <a:sym typeface="Courier New"/>
              </a:rPr>
              <a:t>11111111.11111111.11111111.00000000</a:t>
            </a:r>
          </a:p>
          <a:p>
            <a:pPr lvl="0" algn="r">
              <a:defRPr sz="1800">
                <a:solidFill>
                  <a:srgbClr val="000000"/>
                </a:solidFill>
              </a:defRPr>
            </a:pPr>
            <a:r>
              <a:rPr sz="3600" b="1" dirty="0">
                <a:solidFill>
                  <a:srgbClr val="902422"/>
                </a:solidFill>
                <a:latin typeface="Courier New"/>
                <a:ea typeface="Courier New"/>
                <a:cs typeface="Courier New"/>
                <a:sym typeface="Courier New"/>
              </a:rPr>
              <a:t>11000000.10101000.0000</a:t>
            </a:r>
            <a:r>
              <a:rPr lang="en-US" sz="3600" b="1" dirty="0">
                <a:solidFill>
                  <a:srgbClr val="902422"/>
                </a:solidFill>
                <a:latin typeface="Courier New"/>
                <a:ea typeface="Courier New"/>
                <a:cs typeface="Courier New"/>
                <a:sym typeface="Courier New"/>
              </a:rPr>
              <a:t>0</a:t>
            </a:r>
            <a:r>
              <a:rPr sz="3600" b="1" dirty="0">
                <a:solidFill>
                  <a:srgbClr val="902422"/>
                </a:solidFill>
                <a:latin typeface="Courier New"/>
                <a:ea typeface="Courier New"/>
                <a:cs typeface="Courier New"/>
                <a:sym typeface="Courier New"/>
              </a:rPr>
              <a:t>0</a:t>
            </a:r>
            <a:r>
              <a:rPr lang="en-US" sz="3600" b="1" dirty="0">
                <a:solidFill>
                  <a:srgbClr val="902422"/>
                </a:solidFill>
                <a:latin typeface="Courier New"/>
                <a:ea typeface="Courier New"/>
                <a:cs typeface="Courier New"/>
                <a:sym typeface="Courier New"/>
              </a:rPr>
              <a:t>0</a:t>
            </a:r>
            <a:r>
              <a:rPr sz="3600" b="1" dirty="0">
                <a:solidFill>
                  <a:srgbClr val="902422"/>
                </a:solidFill>
                <a:latin typeface="Courier New"/>
                <a:ea typeface="Courier New"/>
                <a:cs typeface="Courier New"/>
                <a:sym typeface="Courier New"/>
              </a:rPr>
              <a:t>0.</a:t>
            </a:r>
            <a:r>
              <a:rPr sz="3600" b="1" dirty="0">
                <a:solidFill>
                  <a:srgbClr val="A6AAA8"/>
                </a:solidFill>
                <a:latin typeface="Courier New"/>
                <a:ea typeface="Courier New"/>
                <a:cs typeface="Courier New"/>
                <a:sym typeface="Courier New"/>
              </a:rPr>
              <a:t>________</a:t>
            </a:r>
            <a:r>
              <a:rPr sz="3600" b="1" dirty="0">
                <a:solidFill>
                  <a:srgbClr val="902422"/>
                </a:solidFill>
                <a:latin typeface="Courier New"/>
                <a:ea typeface="Courier New"/>
                <a:cs typeface="Courier New"/>
                <a:sym typeface="Courier New"/>
              </a:rPr>
              <a:t>           </a:t>
            </a:r>
          </a:p>
          <a:p>
            <a:pPr lvl="0" algn="r">
              <a:defRPr sz="1800">
                <a:solidFill>
                  <a:srgbClr val="000000"/>
                </a:solidFill>
              </a:defRPr>
            </a:pPr>
            <a:r>
              <a:rPr sz="3600" b="1" dirty="0">
                <a:solidFill>
                  <a:srgbClr val="FFFFFF"/>
                </a:solidFill>
                <a:latin typeface="Courier New"/>
                <a:ea typeface="Courier New"/>
                <a:cs typeface="Courier New"/>
                <a:sym typeface="Courier New"/>
              </a:rPr>
              <a:t>0</a:t>
            </a:r>
            <a:r>
              <a:rPr lang="en-US" sz="3600" b="1" dirty="0">
                <a:solidFill>
                  <a:srgbClr val="FFFFFF"/>
                </a:solidFill>
                <a:latin typeface="Courier New"/>
                <a:ea typeface="Courier New"/>
                <a:cs typeface="Courier New"/>
                <a:sym typeface="Courier New"/>
              </a:rPr>
              <a:t>11</a:t>
            </a:r>
            <a:r>
              <a:rPr sz="3600" b="1" dirty="0">
                <a:solidFill>
                  <a:srgbClr val="FFFFFF"/>
                </a:solidFill>
                <a:latin typeface="Courier New"/>
                <a:ea typeface="Courier New"/>
                <a:cs typeface="Courier New"/>
                <a:sym typeface="Courier New"/>
              </a:rPr>
              <a:t>00</a:t>
            </a:r>
            <a:r>
              <a:rPr lang="en-US" sz="3600" b="1" dirty="0">
                <a:solidFill>
                  <a:srgbClr val="FFFFFF"/>
                </a:solidFill>
                <a:latin typeface="Courier New"/>
                <a:ea typeface="Courier New"/>
                <a:cs typeface="Courier New"/>
                <a:sym typeface="Courier New"/>
              </a:rPr>
              <a:t>100</a:t>
            </a:r>
            <a:endParaRPr sz="3600" b="1" dirty="0">
              <a:solidFill>
                <a:srgbClr val="FFFFFF"/>
              </a:solidFill>
              <a:latin typeface="Courier New"/>
              <a:ea typeface="Courier New"/>
              <a:cs typeface="Courier New"/>
              <a:sym typeface="Courier New"/>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7">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11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1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3"/>
          <p:cNvGrpSpPr/>
          <p:nvPr/>
        </p:nvGrpSpPr>
        <p:grpSpPr>
          <a:xfrm>
            <a:off x="992436" y="4335433"/>
            <a:ext cx="2038695" cy="3153719"/>
            <a:chOff x="0" y="0"/>
            <a:chExt cx="2038694" cy="3153717"/>
          </a:xfrm>
        </p:grpSpPr>
        <p:sp>
          <p:nvSpPr>
            <p:cNvPr id="147" name="Shape 147"/>
            <p:cNvSpPr/>
            <p:nvPr/>
          </p:nvSpPr>
          <p:spPr>
            <a:xfrm>
              <a:off x="0" y="0"/>
              <a:ext cx="2038695" cy="259131"/>
            </a:xfrm>
            <a:custGeom>
              <a:avLst/>
              <a:gdLst/>
              <a:ahLst/>
              <a:cxnLst>
                <a:cxn ang="0">
                  <a:pos x="wd2" y="hd2"/>
                </a:cxn>
                <a:cxn ang="5400000">
                  <a:pos x="wd2" y="hd2"/>
                </a:cxn>
                <a:cxn ang="10800000">
                  <a:pos x="wd2" y="hd2"/>
                </a:cxn>
                <a:cxn ang="16200000">
                  <a:pos x="wd2" y="hd2"/>
                </a:cxn>
              </a:cxnLst>
              <a:rect l="0" t="0" r="r" b="b"/>
              <a:pathLst>
                <a:path w="21600" h="16231" extrusionOk="0">
                  <a:moveTo>
                    <a:pt x="21600" y="2711"/>
                  </a:moveTo>
                  <a:cubicBezTo>
                    <a:pt x="15171" y="21600"/>
                    <a:pt x="7971" y="20696"/>
                    <a:pt x="0" y="0"/>
                  </a:cubicBezTo>
                </a:path>
              </a:pathLst>
            </a:custGeom>
            <a:noFill/>
            <a:ln w="101600" cap="flat">
              <a:solidFill>
                <a:srgbClr val="902422"/>
              </a:solidFill>
              <a:prstDash val="solid"/>
              <a:miter lim="400000"/>
            </a:ln>
            <a:effectLst/>
          </p:spPr>
          <p:txBody>
            <a:bodyPr/>
            <a:lstStyle/>
            <a:p>
              <a:pPr lvl="0"/>
              <a:endParaRPr/>
            </a:p>
          </p:txBody>
        </p:sp>
        <p:sp>
          <p:nvSpPr>
            <p:cNvPr id="148" name="Shape 148"/>
            <p:cNvSpPr/>
            <p:nvPr/>
          </p:nvSpPr>
          <p:spPr>
            <a:xfrm>
              <a:off x="0" y="0"/>
              <a:ext cx="2038695" cy="31537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008" y="17071"/>
                    <a:pt x="808" y="9871"/>
                    <a:pt x="0" y="0"/>
                  </a:cubicBezTo>
                </a:path>
              </a:pathLst>
            </a:custGeom>
            <a:noFill/>
            <a:ln w="101600" cap="flat">
              <a:solidFill>
                <a:srgbClr val="902422"/>
              </a:solidFill>
              <a:prstDash val="solid"/>
              <a:miter lim="400000"/>
            </a:ln>
            <a:effectLst/>
          </p:spPr>
          <p:txBody>
            <a:bodyPr/>
            <a:lstStyle/>
            <a:p>
              <a:pPr lvl="0"/>
              <a:endParaRPr/>
            </a:p>
          </p:txBody>
        </p:sp>
      </p:grpSp>
      <p:sp>
        <p:nvSpPr>
          <p:cNvPr id="149" name="Shape 149"/>
          <p:cNvSpPr/>
          <p:nvPr/>
        </p:nvSpPr>
        <p:spPr>
          <a:xfrm>
            <a:off x="1357681" y="2614403"/>
            <a:ext cx="1406674" cy="16605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169" y="12368"/>
                  <a:pt x="12969" y="19568"/>
                  <a:pt x="0" y="21600"/>
                </a:cubicBezTo>
              </a:path>
            </a:pathLst>
          </a:custGeom>
          <a:ln w="25400">
            <a:solidFill>
              <a:srgbClr val="CEA841"/>
            </a:solidFill>
            <a:miter lim="400000"/>
          </a:ln>
        </p:spPr>
        <p:txBody>
          <a:bodyPr/>
          <a:lstStyle/>
          <a:p>
            <a:pPr lvl="0"/>
            <a:endParaRPr/>
          </a:p>
        </p:txBody>
      </p:sp>
      <p:sp>
        <p:nvSpPr>
          <p:cNvPr id="125" name="Shape 125"/>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126" name="Shape 126"/>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Local Area Network (LAN): “</a:t>
            </a:r>
            <a:r>
              <a:rPr sz="2112" b="1" cap="all">
                <a:solidFill>
                  <a:srgbClr val="558AAB"/>
                </a:solidFill>
                <a:latin typeface="Courier"/>
                <a:ea typeface="Courier"/>
                <a:cs typeface="Courier"/>
                <a:sym typeface="Courier"/>
              </a:rPr>
              <a:t>ping 192.168.1.7</a:t>
            </a:r>
            <a:r>
              <a:rPr sz="2112" cap="all">
                <a:solidFill>
                  <a:srgbClr val="558AAB"/>
                </a:solidFill>
              </a:rPr>
              <a:t>”</a:t>
            </a:r>
          </a:p>
        </p:txBody>
      </p:sp>
      <p:grpSp>
        <p:nvGrpSpPr>
          <p:cNvPr id="129" name="Group 129"/>
          <p:cNvGrpSpPr/>
          <p:nvPr/>
        </p:nvGrpSpPr>
        <p:grpSpPr>
          <a:xfrm>
            <a:off x="2232016" y="553831"/>
            <a:ext cx="1539472" cy="1199759"/>
            <a:chOff x="0" y="0"/>
            <a:chExt cx="1539471" cy="1199758"/>
          </a:xfrm>
        </p:grpSpPr>
        <p:pic>
          <p:nvPicPr>
            <p:cNvPr id="127" name="pc.png"/>
            <p:cNvPicPr/>
            <p:nvPr/>
          </p:nvPicPr>
          <p:blipFill>
            <a:blip r:embed="rId3">
              <a:extLst/>
            </a:blip>
            <a:stretch>
              <a:fillRect/>
            </a:stretch>
          </p:blipFill>
          <p:spPr>
            <a:xfrm>
              <a:off x="268085" y="0"/>
              <a:ext cx="1003301" cy="901700"/>
            </a:xfrm>
            <a:prstGeom prst="rect">
              <a:avLst/>
            </a:prstGeom>
            <a:ln w="12700" cap="flat">
              <a:noFill/>
              <a:miter lim="400000"/>
            </a:ln>
            <a:effectLst/>
          </p:spPr>
        </p:pic>
        <p:sp>
          <p:nvSpPr>
            <p:cNvPr id="128" name="Shape 128"/>
            <p:cNvSpPr/>
            <p:nvPr/>
          </p:nvSpPr>
          <p:spPr>
            <a:xfrm>
              <a:off x="-1" y="844158"/>
              <a:ext cx="1539473"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192.168.1.1</a:t>
              </a:r>
            </a:p>
          </p:txBody>
        </p:sp>
      </p:grpSp>
      <p:grpSp>
        <p:nvGrpSpPr>
          <p:cNvPr id="132" name="Group 132"/>
          <p:cNvGrpSpPr/>
          <p:nvPr/>
        </p:nvGrpSpPr>
        <p:grpSpPr>
          <a:xfrm>
            <a:off x="2232016" y="2162813"/>
            <a:ext cx="1539472" cy="1187221"/>
            <a:chOff x="0" y="0"/>
            <a:chExt cx="1539471" cy="1187220"/>
          </a:xfrm>
        </p:grpSpPr>
        <p:pic>
          <p:nvPicPr>
            <p:cNvPr id="130" name="pc.png"/>
            <p:cNvPicPr/>
            <p:nvPr/>
          </p:nvPicPr>
          <p:blipFill>
            <a:blip r:embed="rId3">
              <a:extLst/>
            </a:blip>
            <a:stretch>
              <a:fillRect/>
            </a:stretch>
          </p:blipFill>
          <p:spPr>
            <a:xfrm>
              <a:off x="268085" y="0"/>
              <a:ext cx="1003301" cy="901700"/>
            </a:xfrm>
            <a:prstGeom prst="rect">
              <a:avLst/>
            </a:prstGeom>
            <a:ln w="12700" cap="flat">
              <a:noFill/>
              <a:miter lim="400000"/>
            </a:ln>
            <a:effectLst/>
          </p:spPr>
        </p:pic>
        <p:sp>
          <p:nvSpPr>
            <p:cNvPr id="131" name="Shape 131"/>
            <p:cNvSpPr/>
            <p:nvPr/>
          </p:nvSpPr>
          <p:spPr>
            <a:xfrm>
              <a:off x="-1" y="831620"/>
              <a:ext cx="1539473"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192.168.1.5</a:t>
              </a:r>
            </a:p>
          </p:txBody>
        </p:sp>
      </p:grpSp>
      <p:grpSp>
        <p:nvGrpSpPr>
          <p:cNvPr id="135" name="Group 135"/>
          <p:cNvGrpSpPr/>
          <p:nvPr/>
        </p:nvGrpSpPr>
        <p:grpSpPr>
          <a:xfrm>
            <a:off x="2102455" y="5375639"/>
            <a:ext cx="1798595" cy="1079501"/>
            <a:chOff x="0" y="0"/>
            <a:chExt cx="1798594" cy="1079499"/>
          </a:xfrm>
        </p:grpSpPr>
        <p:pic>
          <p:nvPicPr>
            <p:cNvPr id="133" name="router.png"/>
            <p:cNvPicPr/>
            <p:nvPr/>
          </p:nvPicPr>
          <p:blipFill>
            <a:blip r:embed="rId4">
              <a:extLst/>
            </a:blip>
            <a:stretch>
              <a:fillRect/>
            </a:stretch>
          </p:blipFill>
          <p:spPr>
            <a:xfrm>
              <a:off x="410346" y="0"/>
              <a:ext cx="977901" cy="660400"/>
            </a:xfrm>
            <a:prstGeom prst="rect">
              <a:avLst/>
            </a:prstGeom>
            <a:ln w="12700" cap="flat">
              <a:noFill/>
              <a:miter lim="400000"/>
            </a:ln>
            <a:effectLst/>
          </p:spPr>
        </p:pic>
        <p:sp>
          <p:nvSpPr>
            <p:cNvPr id="134" name="Shape 134"/>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192.168.1.222</a:t>
              </a:r>
            </a:p>
          </p:txBody>
        </p:sp>
      </p:grpSp>
      <p:sp>
        <p:nvSpPr>
          <p:cNvPr id="150" name="Shape 150"/>
          <p:cNvSpPr/>
          <p:nvPr/>
        </p:nvSpPr>
        <p:spPr>
          <a:xfrm>
            <a:off x="995953" y="4679981"/>
            <a:ext cx="1672097" cy="26024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112" y="16596"/>
                  <a:pt x="1912" y="9396"/>
                  <a:pt x="0" y="0"/>
                </a:cubicBezTo>
              </a:path>
            </a:pathLst>
          </a:custGeom>
          <a:ln w="25400">
            <a:solidFill>
              <a:srgbClr val="CEA841"/>
            </a:solidFill>
            <a:miter lim="400000"/>
          </a:ln>
        </p:spPr>
        <p:txBody>
          <a:bodyPr/>
          <a:lstStyle/>
          <a:p>
            <a:pPr lvl="0"/>
            <a:endParaRPr/>
          </a:p>
        </p:txBody>
      </p:sp>
      <p:sp>
        <p:nvSpPr>
          <p:cNvPr id="151" name="Shape 151"/>
          <p:cNvSpPr/>
          <p:nvPr/>
        </p:nvSpPr>
        <p:spPr>
          <a:xfrm>
            <a:off x="1165429" y="4694639"/>
            <a:ext cx="1339456" cy="1138048"/>
          </a:xfrm>
          <a:custGeom>
            <a:avLst/>
            <a:gdLst/>
            <a:ahLst/>
            <a:cxnLst>
              <a:cxn ang="0">
                <a:pos x="wd2" y="hd2"/>
              </a:cxn>
              <a:cxn ang="5400000">
                <a:pos x="wd2" y="hd2"/>
              </a:cxn>
              <a:cxn ang="10800000">
                <a:pos x="wd2" y="hd2"/>
              </a:cxn>
              <a:cxn ang="16200000">
                <a:pos x="wd2" y="hd2"/>
              </a:cxn>
            </a:cxnLst>
            <a:rect l="0" t="0" r="r" b="b"/>
            <a:pathLst>
              <a:path w="21503" h="19170" extrusionOk="0">
                <a:moveTo>
                  <a:pt x="21503" y="18303"/>
                </a:moveTo>
                <a:cubicBezTo>
                  <a:pt x="7070" y="21600"/>
                  <a:pt x="-97" y="15499"/>
                  <a:pt x="1" y="0"/>
                </a:cubicBezTo>
              </a:path>
            </a:pathLst>
          </a:custGeom>
          <a:ln w="25400">
            <a:solidFill>
              <a:srgbClr val="CEA841"/>
            </a:solidFill>
            <a:miter lim="400000"/>
          </a:ln>
        </p:spPr>
        <p:txBody>
          <a:bodyPr/>
          <a:lstStyle/>
          <a:p>
            <a:pPr lvl="0"/>
            <a:endParaRPr/>
          </a:p>
        </p:txBody>
      </p:sp>
      <p:sp>
        <p:nvSpPr>
          <p:cNvPr id="152" name="Shape 152"/>
          <p:cNvSpPr/>
          <p:nvPr/>
        </p:nvSpPr>
        <p:spPr>
          <a:xfrm>
            <a:off x="1350486" y="4462181"/>
            <a:ext cx="1212570" cy="114950"/>
          </a:xfrm>
          <a:custGeom>
            <a:avLst/>
            <a:gdLst/>
            <a:ahLst/>
            <a:cxnLst>
              <a:cxn ang="0">
                <a:pos x="wd2" y="hd2"/>
              </a:cxn>
              <a:cxn ang="5400000">
                <a:pos x="wd2" y="hd2"/>
              </a:cxn>
              <a:cxn ang="10800000">
                <a:pos x="wd2" y="hd2"/>
              </a:cxn>
              <a:cxn ang="16200000">
                <a:pos x="wd2" y="hd2"/>
              </a:cxn>
            </a:cxnLst>
            <a:rect l="0" t="0" r="r" b="b"/>
            <a:pathLst>
              <a:path w="21600" h="16580" extrusionOk="0">
                <a:moveTo>
                  <a:pt x="21600" y="8521"/>
                </a:moveTo>
                <a:cubicBezTo>
                  <a:pt x="14853" y="21600"/>
                  <a:pt x="7653" y="18760"/>
                  <a:pt x="0" y="0"/>
                </a:cubicBezTo>
              </a:path>
            </a:pathLst>
          </a:custGeom>
          <a:ln w="25400">
            <a:solidFill>
              <a:srgbClr val="CEA841"/>
            </a:solidFill>
            <a:miter lim="400000"/>
          </a:ln>
        </p:spPr>
        <p:txBody>
          <a:bodyPr/>
          <a:lstStyle/>
          <a:p>
            <a:pPr lvl="0"/>
            <a:endParaRPr/>
          </a:p>
        </p:txBody>
      </p:sp>
      <p:sp>
        <p:nvSpPr>
          <p:cNvPr id="153" name="Shape 153"/>
          <p:cNvSpPr/>
          <p:nvPr/>
        </p:nvSpPr>
        <p:spPr>
          <a:xfrm>
            <a:off x="964503" y="1374970"/>
            <a:ext cx="1600591" cy="25867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7922" y="4876"/>
                  <a:pt x="722" y="12076"/>
                  <a:pt x="0" y="21600"/>
                </a:cubicBezTo>
              </a:path>
            </a:pathLst>
          </a:custGeom>
          <a:ln w="25400">
            <a:solidFill>
              <a:srgbClr val="CEA841"/>
            </a:solidFill>
            <a:miter lim="400000"/>
          </a:ln>
        </p:spPr>
        <p:txBody>
          <a:bodyPr/>
          <a:lstStyle/>
          <a:p>
            <a:pPr lvl="0"/>
            <a:endParaRPr/>
          </a:p>
        </p:txBody>
      </p:sp>
      <p:pic>
        <p:nvPicPr>
          <p:cNvPr id="140" name="hub.png"/>
          <p:cNvPicPr/>
          <p:nvPr/>
        </p:nvPicPr>
        <p:blipFill>
          <a:blip r:embed="rId5">
            <a:extLst/>
          </a:blip>
          <a:stretch>
            <a:fillRect/>
          </a:stretch>
        </p:blipFill>
        <p:spPr>
          <a:xfrm>
            <a:off x="543957" y="3943350"/>
            <a:ext cx="838201" cy="749300"/>
          </a:xfrm>
          <a:prstGeom prst="rect">
            <a:avLst/>
          </a:prstGeom>
          <a:ln w="12700">
            <a:miter lim="400000"/>
          </a:ln>
        </p:spPr>
      </p:pic>
      <p:grpSp>
        <p:nvGrpSpPr>
          <p:cNvPr id="143" name="Group 143"/>
          <p:cNvGrpSpPr/>
          <p:nvPr/>
        </p:nvGrpSpPr>
        <p:grpSpPr>
          <a:xfrm>
            <a:off x="2232016" y="3759257"/>
            <a:ext cx="1539472" cy="1204062"/>
            <a:chOff x="0" y="0"/>
            <a:chExt cx="1539471" cy="1204061"/>
          </a:xfrm>
        </p:grpSpPr>
        <p:pic>
          <p:nvPicPr>
            <p:cNvPr id="141" name="pc.png"/>
            <p:cNvPicPr/>
            <p:nvPr/>
          </p:nvPicPr>
          <p:blipFill>
            <a:blip r:embed="rId3">
              <a:extLst/>
            </a:blip>
            <a:stretch>
              <a:fillRect/>
            </a:stretch>
          </p:blipFill>
          <p:spPr>
            <a:xfrm>
              <a:off x="268085" y="0"/>
              <a:ext cx="1003301" cy="901700"/>
            </a:xfrm>
            <a:prstGeom prst="rect">
              <a:avLst/>
            </a:prstGeom>
            <a:ln w="12700" cap="flat">
              <a:noFill/>
              <a:miter lim="400000"/>
            </a:ln>
            <a:effectLst/>
          </p:spPr>
        </p:pic>
        <p:sp>
          <p:nvSpPr>
            <p:cNvPr id="142" name="Shape 142"/>
            <p:cNvSpPr/>
            <p:nvPr/>
          </p:nvSpPr>
          <p:spPr>
            <a:xfrm>
              <a:off x="-1" y="848461"/>
              <a:ext cx="1539473"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192.168.1.7</a:t>
              </a:r>
            </a:p>
          </p:txBody>
        </p:sp>
      </p:grpSp>
      <p:grpSp>
        <p:nvGrpSpPr>
          <p:cNvPr id="146" name="Group 146"/>
          <p:cNvGrpSpPr/>
          <p:nvPr/>
        </p:nvGrpSpPr>
        <p:grpSpPr>
          <a:xfrm>
            <a:off x="2167235" y="6861265"/>
            <a:ext cx="1669034" cy="1220904"/>
            <a:chOff x="-64780" y="0"/>
            <a:chExt cx="1669033" cy="1220902"/>
          </a:xfrm>
        </p:grpSpPr>
        <p:pic>
          <p:nvPicPr>
            <p:cNvPr id="144" name="pc.png"/>
            <p:cNvPicPr/>
            <p:nvPr/>
          </p:nvPicPr>
          <p:blipFill>
            <a:blip r:embed="rId3">
              <a:extLst/>
            </a:blip>
            <a:stretch>
              <a:fillRect/>
            </a:stretch>
          </p:blipFill>
          <p:spPr>
            <a:xfrm>
              <a:off x="268085" y="0"/>
              <a:ext cx="1003301" cy="901700"/>
            </a:xfrm>
            <a:prstGeom prst="rect">
              <a:avLst/>
            </a:prstGeom>
            <a:ln w="12700" cap="flat">
              <a:noFill/>
              <a:miter lim="400000"/>
            </a:ln>
            <a:effectLst/>
          </p:spPr>
        </p:pic>
        <p:sp>
          <p:nvSpPr>
            <p:cNvPr id="145" name="Shape 145"/>
            <p:cNvSpPr/>
            <p:nvPr/>
          </p:nvSpPr>
          <p:spPr>
            <a:xfrm>
              <a:off x="-64781" y="865302"/>
              <a:ext cx="1669034"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192.168.1.10</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3001752" y="5915389"/>
            <a:ext cx="2878264" cy="703074"/>
          </a:xfrm>
          <a:custGeom>
            <a:avLst/>
            <a:gdLst/>
            <a:ahLst/>
            <a:cxnLst>
              <a:cxn ang="0">
                <a:pos x="wd2" y="hd2"/>
              </a:cxn>
              <a:cxn ang="5400000">
                <a:pos x="wd2" y="hd2"/>
              </a:cxn>
              <a:cxn ang="10800000">
                <a:pos x="wd2" y="hd2"/>
              </a:cxn>
              <a:cxn ang="16200000">
                <a:pos x="wd2" y="hd2"/>
              </a:cxn>
            </a:cxnLst>
            <a:rect l="0" t="0" r="r" b="b"/>
            <a:pathLst>
              <a:path w="21600" h="16721" extrusionOk="0">
                <a:moveTo>
                  <a:pt x="21600" y="9725"/>
                </a:moveTo>
                <a:cubicBezTo>
                  <a:pt x="13915" y="21600"/>
                  <a:pt x="6715" y="18358"/>
                  <a:pt x="0" y="0"/>
                </a:cubicBezTo>
              </a:path>
            </a:pathLst>
          </a:custGeom>
          <a:ln w="25400">
            <a:solidFill>
              <a:srgbClr val="1A931F"/>
            </a:solidFill>
            <a:miter lim="400000"/>
          </a:ln>
        </p:spPr>
        <p:txBody>
          <a:bodyPr/>
          <a:lstStyle/>
          <a:p>
            <a:pPr lvl="0"/>
            <a:endParaRPr/>
          </a:p>
        </p:txBody>
      </p:sp>
      <p:grpSp>
        <p:nvGrpSpPr>
          <p:cNvPr id="160" name="Group 160"/>
          <p:cNvGrpSpPr/>
          <p:nvPr/>
        </p:nvGrpSpPr>
        <p:grpSpPr>
          <a:xfrm>
            <a:off x="5296612" y="5687061"/>
            <a:ext cx="1539473" cy="1079501"/>
            <a:chOff x="129561" y="0"/>
            <a:chExt cx="1539471" cy="1079499"/>
          </a:xfrm>
        </p:grpSpPr>
        <p:pic>
          <p:nvPicPr>
            <p:cNvPr id="158"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159" name="Shape 159"/>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sp>
        <p:nvSpPr>
          <p:cNvPr id="161" name="Shape 161"/>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162" name="Shape 162"/>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pic>
        <p:nvPicPr>
          <p:cNvPr id="163" name="hub.png"/>
          <p:cNvPicPr/>
          <p:nvPr/>
        </p:nvPicPr>
        <p:blipFill>
          <a:blip r:embed="rId4">
            <a:extLst/>
          </a:blip>
          <a:stretch>
            <a:fillRect/>
          </a:stretch>
        </p:blipFill>
        <p:spPr>
          <a:xfrm>
            <a:off x="543957" y="3943350"/>
            <a:ext cx="838201" cy="749300"/>
          </a:xfrm>
          <a:prstGeom prst="rect">
            <a:avLst/>
          </a:prstGeom>
          <a:ln w="12700">
            <a:miter lim="400000"/>
          </a:ln>
        </p:spPr>
      </p:pic>
      <p:grpSp>
        <p:nvGrpSpPr>
          <p:cNvPr id="166" name="Group 166"/>
          <p:cNvGrpSpPr/>
          <p:nvPr/>
        </p:nvGrpSpPr>
        <p:grpSpPr>
          <a:xfrm>
            <a:off x="2167235" y="6861265"/>
            <a:ext cx="1669034" cy="1220904"/>
            <a:chOff x="-64780" y="0"/>
            <a:chExt cx="1669033" cy="1220902"/>
          </a:xfrm>
        </p:grpSpPr>
        <p:pic>
          <p:nvPicPr>
            <p:cNvPr id="164" name="pc.png"/>
            <p:cNvPicPr/>
            <p:nvPr/>
          </p:nvPicPr>
          <p:blipFill>
            <a:blip r:embed="rId5">
              <a:extLst/>
            </a:blip>
            <a:stretch>
              <a:fillRect/>
            </a:stretch>
          </p:blipFill>
          <p:spPr>
            <a:xfrm>
              <a:off x="268085" y="0"/>
              <a:ext cx="1003301" cy="901700"/>
            </a:xfrm>
            <a:prstGeom prst="rect">
              <a:avLst/>
            </a:prstGeom>
            <a:ln w="12700" cap="flat">
              <a:noFill/>
              <a:miter lim="400000"/>
            </a:ln>
            <a:effectLst/>
          </p:spPr>
        </p:pic>
        <p:sp>
          <p:nvSpPr>
            <p:cNvPr id="165" name="Shape 165"/>
            <p:cNvSpPr/>
            <p:nvPr/>
          </p:nvSpPr>
          <p:spPr>
            <a:xfrm>
              <a:off x="-64781" y="865302"/>
              <a:ext cx="1669034"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192.168.1.10</a:t>
              </a:r>
            </a:p>
          </p:txBody>
        </p:sp>
      </p:grpSp>
      <p:grpSp>
        <p:nvGrpSpPr>
          <p:cNvPr id="169" name="Group 169"/>
          <p:cNvGrpSpPr/>
          <p:nvPr/>
        </p:nvGrpSpPr>
        <p:grpSpPr>
          <a:xfrm>
            <a:off x="2102455" y="5375639"/>
            <a:ext cx="1798595" cy="1079501"/>
            <a:chOff x="0" y="0"/>
            <a:chExt cx="1798594" cy="1079499"/>
          </a:xfrm>
        </p:grpSpPr>
        <p:pic>
          <p:nvPicPr>
            <p:cNvPr id="167"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168" name="Shape 168"/>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192.168.1.222</a:t>
              </a:r>
            </a:p>
          </p:txBody>
        </p:sp>
      </p:grpSp>
      <p:sp>
        <p:nvSpPr>
          <p:cNvPr id="173" name="Shape 173"/>
          <p:cNvSpPr/>
          <p:nvPr/>
        </p:nvSpPr>
        <p:spPr>
          <a:xfrm>
            <a:off x="995953" y="4679981"/>
            <a:ext cx="1672097" cy="26024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112" y="16596"/>
                  <a:pt x="1912" y="9396"/>
                  <a:pt x="0" y="0"/>
                </a:cubicBezTo>
              </a:path>
            </a:pathLst>
          </a:custGeom>
          <a:ln w="25400">
            <a:solidFill>
              <a:srgbClr val="CEA841"/>
            </a:solidFill>
            <a:miter lim="400000"/>
          </a:ln>
        </p:spPr>
        <p:txBody>
          <a:bodyPr/>
          <a:lstStyle/>
          <a:p>
            <a:pPr lvl="0"/>
            <a:endParaRPr/>
          </a:p>
        </p:txBody>
      </p:sp>
      <p:sp>
        <p:nvSpPr>
          <p:cNvPr id="174" name="Shape 174"/>
          <p:cNvSpPr/>
          <p:nvPr/>
        </p:nvSpPr>
        <p:spPr>
          <a:xfrm>
            <a:off x="1165429" y="4694639"/>
            <a:ext cx="1339456" cy="1138048"/>
          </a:xfrm>
          <a:custGeom>
            <a:avLst/>
            <a:gdLst/>
            <a:ahLst/>
            <a:cxnLst>
              <a:cxn ang="0">
                <a:pos x="wd2" y="hd2"/>
              </a:cxn>
              <a:cxn ang="5400000">
                <a:pos x="wd2" y="hd2"/>
              </a:cxn>
              <a:cxn ang="10800000">
                <a:pos x="wd2" y="hd2"/>
              </a:cxn>
              <a:cxn ang="16200000">
                <a:pos x="wd2" y="hd2"/>
              </a:cxn>
            </a:cxnLst>
            <a:rect l="0" t="0" r="r" b="b"/>
            <a:pathLst>
              <a:path w="21503" h="19170" extrusionOk="0">
                <a:moveTo>
                  <a:pt x="21503" y="18303"/>
                </a:moveTo>
                <a:cubicBezTo>
                  <a:pt x="7070" y="21600"/>
                  <a:pt x="-97" y="15499"/>
                  <a:pt x="1" y="0"/>
                </a:cubicBezTo>
              </a:path>
            </a:pathLst>
          </a:custGeom>
          <a:ln w="25400">
            <a:solidFill>
              <a:srgbClr val="CEA841"/>
            </a:solidFill>
            <a:miter lim="400000"/>
          </a:ln>
        </p:spPr>
        <p:txBody>
          <a:bodyPr/>
          <a:lstStyle/>
          <a:p>
            <a:pPr lvl="0"/>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p:nvPr/>
        </p:nvSpPr>
        <p:spPr>
          <a:xfrm>
            <a:off x="6136177" y="6210315"/>
            <a:ext cx="2775533" cy="1250961"/>
          </a:xfrm>
          <a:custGeom>
            <a:avLst/>
            <a:gdLst/>
            <a:ahLst/>
            <a:cxnLst>
              <a:cxn ang="0">
                <a:pos x="wd2" y="hd2"/>
              </a:cxn>
              <a:cxn ang="5400000">
                <a:pos x="wd2" y="hd2"/>
              </a:cxn>
              <a:cxn ang="10800000">
                <a:pos x="wd2" y="hd2"/>
              </a:cxn>
              <a:cxn ang="16200000">
                <a:pos x="wd2" y="hd2"/>
              </a:cxn>
            </a:cxnLst>
            <a:rect l="0" t="0" r="r" b="b"/>
            <a:pathLst>
              <a:path w="21600" h="16210" extrusionOk="0">
                <a:moveTo>
                  <a:pt x="21600" y="0"/>
                </a:moveTo>
                <a:cubicBezTo>
                  <a:pt x="15436" y="21079"/>
                  <a:pt x="8236" y="21600"/>
                  <a:pt x="0" y="1562"/>
                </a:cubicBezTo>
              </a:path>
            </a:pathLst>
          </a:custGeom>
          <a:ln w="88900">
            <a:solidFill>
              <a:srgbClr val="83827D"/>
            </a:solidFill>
            <a:prstDash val="sysDot"/>
            <a:miter lim="400000"/>
          </a:ln>
        </p:spPr>
        <p:txBody>
          <a:bodyPr/>
          <a:lstStyle/>
          <a:p>
            <a:pPr lvl="0"/>
            <a:endParaRPr/>
          </a:p>
        </p:txBody>
      </p:sp>
      <p:sp>
        <p:nvSpPr>
          <p:cNvPr id="197" name="Shape 197"/>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180" name="Shape 180"/>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181" name="Shape 181"/>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184" name="Group 184"/>
          <p:cNvGrpSpPr/>
          <p:nvPr/>
        </p:nvGrpSpPr>
        <p:grpSpPr>
          <a:xfrm>
            <a:off x="5296612" y="5687061"/>
            <a:ext cx="1539473" cy="1079501"/>
            <a:chOff x="129561" y="0"/>
            <a:chExt cx="1539471" cy="1079499"/>
          </a:xfrm>
        </p:grpSpPr>
        <p:pic>
          <p:nvPicPr>
            <p:cNvPr id="182"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183" name="Shape 183"/>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187" name="Group 187"/>
          <p:cNvGrpSpPr/>
          <p:nvPr/>
        </p:nvGrpSpPr>
        <p:grpSpPr>
          <a:xfrm>
            <a:off x="5296612" y="2744027"/>
            <a:ext cx="1539473" cy="1079501"/>
            <a:chOff x="129561" y="0"/>
            <a:chExt cx="1539471" cy="1079499"/>
          </a:xfrm>
        </p:grpSpPr>
        <p:pic>
          <p:nvPicPr>
            <p:cNvPr id="185"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186" name="Shape 186"/>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190" name="Group 190"/>
          <p:cNvGrpSpPr/>
          <p:nvPr/>
        </p:nvGrpSpPr>
        <p:grpSpPr>
          <a:xfrm>
            <a:off x="8060477" y="2626513"/>
            <a:ext cx="1798595" cy="1079501"/>
            <a:chOff x="0" y="0"/>
            <a:chExt cx="1798594" cy="1079499"/>
          </a:xfrm>
        </p:grpSpPr>
        <p:pic>
          <p:nvPicPr>
            <p:cNvPr id="188"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189" name="Shape 189"/>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193" name="Group 193"/>
          <p:cNvGrpSpPr/>
          <p:nvPr/>
        </p:nvGrpSpPr>
        <p:grpSpPr>
          <a:xfrm>
            <a:off x="8060477" y="5569547"/>
            <a:ext cx="1798595" cy="1079501"/>
            <a:chOff x="0" y="0"/>
            <a:chExt cx="1798594" cy="1079499"/>
          </a:xfrm>
        </p:grpSpPr>
        <p:pic>
          <p:nvPicPr>
            <p:cNvPr id="191"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192" name="Shape 192"/>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198" name="Shape 198"/>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199" name="Shape 199"/>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114300">
            <a:solidFill>
              <a:srgbClr val="83827D"/>
            </a:solidFill>
            <a:miter lim="400000"/>
          </a:ln>
        </p:spPr>
        <p:txBody>
          <a:bodyPr/>
          <a:lstStyle/>
          <a:p>
            <a:pPr lvl="0"/>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P spid="197" grpId="0" animBg="1" advAuto="0"/>
      <p:bldP spid="198" grpId="0" animBg="1" advAuto="0"/>
      <p:bldP spid="199"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p:nvPr/>
        </p:nvSpPr>
        <p:spPr>
          <a:xfrm>
            <a:off x="11835784" y="3194414"/>
            <a:ext cx="144191" cy="914726"/>
          </a:xfrm>
          <a:custGeom>
            <a:avLst/>
            <a:gdLst/>
            <a:ahLst/>
            <a:cxnLst>
              <a:cxn ang="0">
                <a:pos x="wd2" y="hd2"/>
              </a:cxn>
              <a:cxn ang="5400000">
                <a:pos x="wd2" y="hd2"/>
              </a:cxn>
              <a:cxn ang="10800000">
                <a:pos x="wd2" y="hd2"/>
              </a:cxn>
              <a:cxn ang="16200000">
                <a:pos x="wd2" y="hd2"/>
              </a:cxn>
            </a:cxnLst>
            <a:rect l="0" t="0" r="r" b="b"/>
            <a:pathLst>
              <a:path w="16658" h="21600" extrusionOk="0">
                <a:moveTo>
                  <a:pt x="9220" y="21600"/>
                </a:moveTo>
                <a:cubicBezTo>
                  <a:pt x="21600" y="14817"/>
                  <a:pt x="18527" y="7617"/>
                  <a:pt x="0" y="0"/>
                </a:cubicBezTo>
              </a:path>
            </a:pathLst>
          </a:custGeom>
          <a:ln w="25400">
            <a:solidFill>
              <a:srgbClr val="CEA841"/>
            </a:solidFill>
            <a:miter lim="400000"/>
          </a:ln>
        </p:spPr>
        <p:txBody>
          <a:bodyPr/>
          <a:lstStyle/>
          <a:p>
            <a:pPr lvl="0"/>
            <a:endParaRPr/>
          </a:p>
        </p:txBody>
      </p:sp>
      <p:sp>
        <p:nvSpPr>
          <p:cNvPr id="231" name="Shape 231"/>
          <p:cNvSpPr/>
          <p:nvPr/>
        </p:nvSpPr>
        <p:spPr>
          <a:xfrm>
            <a:off x="6136177" y="6210315"/>
            <a:ext cx="2775533" cy="1250961"/>
          </a:xfrm>
          <a:custGeom>
            <a:avLst/>
            <a:gdLst/>
            <a:ahLst/>
            <a:cxnLst>
              <a:cxn ang="0">
                <a:pos x="wd2" y="hd2"/>
              </a:cxn>
              <a:cxn ang="5400000">
                <a:pos x="wd2" y="hd2"/>
              </a:cxn>
              <a:cxn ang="10800000">
                <a:pos x="wd2" y="hd2"/>
              </a:cxn>
              <a:cxn ang="16200000">
                <a:pos x="wd2" y="hd2"/>
              </a:cxn>
            </a:cxnLst>
            <a:rect l="0" t="0" r="r" b="b"/>
            <a:pathLst>
              <a:path w="21600" h="16210" extrusionOk="0">
                <a:moveTo>
                  <a:pt x="21600" y="0"/>
                </a:moveTo>
                <a:cubicBezTo>
                  <a:pt x="15436" y="21079"/>
                  <a:pt x="8236" y="21600"/>
                  <a:pt x="0" y="1562"/>
                </a:cubicBezTo>
              </a:path>
            </a:pathLst>
          </a:custGeom>
          <a:ln w="88900">
            <a:solidFill>
              <a:srgbClr val="83827D"/>
            </a:solidFill>
            <a:prstDash val="sysDot"/>
            <a:miter lim="400000"/>
          </a:ln>
        </p:spPr>
        <p:txBody>
          <a:bodyPr/>
          <a:lstStyle/>
          <a:p>
            <a:pPr lvl="0"/>
            <a:endParaRPr/>
          </a:p>
        </p:txBody>
      </p:sp>
      <p:sp>
        <p:nvSpPr>
          <p:cNvPr id="232" name="Shape 232"/>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206" name="Shape 206"/>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207" name="Shape 207"/>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210" name="Group 210"/>
          <p:cNvGrpSpPr/>
          <p:nvPr/>
        </p:nvGrpSpPr>
        <p:grpSpPr>
          <a:xfrm>
            <a:off x="5296612" y="5687061"/>
            <a:ext cx="1539473" cy="1079501"/>
            <a:chOff x="129561" y="0"/>
            <a:chExt cx="1539471" cy="1079499"/>
          </a:xfrm>
        </p:grpSpPr>
        <p:pic>
          <p:nvPicPr>
            <p:cNvPr id="208"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09" name="Shape 209"/>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213" name="Group 213"/>
          <p:cNvGrpSpPr/>
          <p:nvPr/>
        </p:nvGrpSpPr>
        <p:grpSpPr>
          <a:xfrm>
            <a:off x="5296612" y="2744027"/>
            <a:ext cx="1539473" cy="1079501"/>
            <a:chOff x="129561" y="0"/>
            <a:chExt cx="1539471" cy="1079499"/>
          </a:xfrm>
        </p:grpSpPr>
        <p:pic>
          <p:nvPicPr>
            <p:cNvPr id="211"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12" name="Shape 212"/>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216" name="Group 216"/>
          <p:cNvGrpSpPr/>
          <p:nvPr/>
        </p:nvGrpSpPr>
        <p:grpSpPr>
          <a:xfrm>
            <a:off x="8060477" y="2626513"/>
            <a:ext cx="1798595" cy="1079501"/>
            <a:chOff x="0" y="0"/>
            <a:chExt cx="1798594" cy="1079499"/>
          </a:xfrm>
        </p:grpSpPr>
        <p:pic>
          <p:nvPicPr>
            <p:cNvPr id="214"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15" name="Shape 215"/>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219" name="Group 219"/>
          <p:cNvGrpSpPr/>
          <p:nvPr/>
        </p:nvGrpSpPr>
        <p:grpSpPr>
          <a:xfrm>
            <a:off x="8060477" y="5569547"/>
            <a:ext cx="1798595" cy="1079501"/>
            <a:chOff x="0" y="0"/>
            <a:chExt cx="1798594" cy="1079499"/>
          </a:xfrm>
        </p:grpSpPr>
        <p:pic>
          <p:nvPicPr>
            <p:cNvPr id="217"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18" name="Shape 218"/>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233" name="Shape 233"/>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234" name="Shape 234"/>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114300">
            <a:solidFill>
              <a:srgbClr val="83827D"/>
            </a:solidFill>
            <a:miter lim="400000"/>
          </a:ln>
        </p:spPr>
        <p:txBody>
          <a:bodyPr/>
          <a:lstStyle/>
          <a:p>
            <a:pPr lvl="0"/>
            <a:endParaRPr/>
          </a:p>
        </p:txBody>
      </p:sp>
      <p:sp>
        <p:nvSpPr>
          <p:cNvPr id="235" name="Shape 235"/>
          <p:cNvSpPr/>
          <p:nvPr/>
        </p:nvSpPr>
        <p:spPr>
          <a:xfrm>
            <a:off x="9401104" y="4700066"/>
            <a:ext cx="2137044" cy="1424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90" y="13955"/>
                  <a:pt x="9790" y="21155"/>
                  <a:pt x="0" y="21600"/>
                </a:cubicBezTo>
              </a:path>
            </a:pathLst>
          </a:custGeom>
          <a:ln w="25400">
            <a:solidFill>
              <a:srgbClr val="1A931F"/>
            </a:solidFill>
            <a:miter lim="400000"/>
          </a:ln>
        </p:spPr>
        <p:txBody>
          <a:bodyPr/>
          <a:lstStyle/>
          <a:p>
            <a:pPr lvl="0"/>
            <a:endParaRPr/>
          </a:p>
        </p:txBody>
      </p:sp>
      <p:grpSp>
        <p:nvGrpSpPr>
          <p:cNvPr id="225" name="Group 225"/>
          <p:cNvGrpSpPr/>
          <p:nvPr/>
        </p:nvGrpSpPr>
        <p:grpSpPr>
          <a:xfrm>
            <a:off x="10687053" y="2016797"/>
            <a:ext cx="1798595" cy="1582384"/>
            <a:chOff x="0" y="0"/>
            <a:chExt cx="1798594" cy="1582383"/>
          </a:xfrm>
        </p:grpSpPr>
        <p:pic>
          <p:nvPicPr>
            <p:cNvPr id="223" name="server.png"/>
            <p:cNvPicPr/>
            <p:nvPr/>
          </p:nvPicPr>
          <p:blipFill>
            <a:blip r:embed="rId4">
              <a:extLst/>
            </a:blip>
            <a:stretch>
              <a:fillRect/>
            </a:stretch>
          </p:blipFill>
          <p:spPr>
            <a:xfrm>
              <a:off x="463260" y="0"/>
              <a:ext cx="872074" cy="1220903"/>
            </a:xfrm>
            <a:prstGeom prst="rect">
              <a:avLst/>
            </a:prstGeom>
            <a:ln w="12700" cap="flat">
              <a:noFill/>
              <a:miter lim="400000"/>
            </a:ln>
            <a:effectLst/>
          </p:spPr>
        </p:pic>
        <p:sp>
          <p:nvSpPr>
            <p:cNvPr id="224" name="Shape 224"/>
            <p:cNvSpPr/>
            <p:nvPr/>
          </p:nvSpPr>
          <p:spPr>
            <a:xfrm>
              <a:off x="0" y="1226783"/>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68.142.77.176</a:t>
              </a:r>
            </a:p>
          </p:txBody>
        </p:sp>
      </p:grpSp>
      <p:grpSp>
        <p:nvGrpSpPr>
          <p:cNvPr id="228" name="Group 228"/>
          <p:cNvGrpSpPr/>
          <p:nvPr/>
        </p:nvGrpSpPr>
        <p:grpSpPr>
          <a:xfrm>
            <a:off x="10816614" y="4059286"/>
            <a:ext cx="1539473" cy="1079501"/>
            <a:chOff x="129561" y="0"/>
            <a:chExt cx="1539471" cy="1079499"/>
          </a:xfrm>
        </p:grpSpPr>
        <p:pic>
          <p:nvPicPr>
            <p:cNvPr id="226"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27" name="Shape 227"/>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a:t>
              </a:r>
            </a:p>
          </p:txBody>
        </p:sp>
      </p:grpSp>
      <p:sp>
        <p:nvSpPr>
          <p:cNvPr id="229" name="Shape 229"/>
          <p:cNvSpPr/>
          <p:nvPr/>
        </p:nvSpPr>
        <p:spPr>
          <a:xfrm>
            <a:off x="6920035" y="2408654"/>
            <a:ext cx="4079479" cy="145375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16765" y="0"/>
                  <a:pt x="21600" y="4296"/>
                  <a:pt x="21600" y="9594"/>
                </a:cubicBezTo>
                <a:cubicBezTo>
                  <a:pt x="21600" y="12322"/>
                  <a:pt x="20312" y="14776"/>
                  <a:pt x="18255" y="16523"/>
                </a:cubicBezTo>
                <a:lnTo>
                  <a:pt x="21545" y="21600"/>
                </a:lnTo>
                <a:lnTo>
                  <a:pt x="16365" y="17802"/>
                </a:lnTo>
                <a:cubicBezTo>
                  <a:pt x="14739" y="18675"/>
                  <a:pt x="12840" y="19188"/>
                  <a:pt x="10801" y="19188"/>
                </a:cubicBezTo>
                <a:cubicBezTo>
                  <a:pt x="4837" y="19188"/>
                  <a:pt x="0" y="14892"/>
                  <a:pt x="0" y="9594"/>
                </a:cubicBezTo>
                <a:cubicBezTo>
                  <a:pt x="0" y="4296"/>
                  <a:pt x="4837" y="0"/>
                  <a:pt x="10801" y="0"/>
                </a:cubicBezTo>
                <a:close/>
              </a:path>
            </a:pathLst>
          </a:custGeom>
          <a:solidFill>
            <a:srgbClr val="FFFFFF"/>
          </a:solidFill>
          <a:ln w="25400">
            <a:solidFill>
              <a:srgbClr val="83827D"/>
            </a:solidFill>
            <a:miter lim="400000"/>
          </a:ln>
          <a:extLst>
            <a:ext uri="{C572A759-6A51-4108-AA02-DFA0A04FC94B}">
              <ma14:wrappingTextBoxFlag xmlns:ma14="http://schemas.microsoft.com/office/mac/drawingml/2011/main" xmlns="" val="1"/>
            </a:ext>
          </a:extLst>
        </p:spPr>
        <p:txBody>
          <a:bodyPr lIns="0" tIns="0" rIns="0" bIns="0" anchor="ctr"/>
          <a:lstStyle>
            <a:lvl1pPr>
              <a:defRPr sz="1600" b="1">
                <a:solidFill>
                  <a:srgbClr val="000000"/>
                </a:solidFill>
                <a:latin typeface="Courier"/>
                <a:ea typeface="Courier"/>
                <a:cs typeface="Courier"/>
                <a:sym typeface="Courier"/>
              </a:defRPr>
            </a:lvl1pPr>
          </a:lstStyle>
          <a:p>
            <a:pPr lvl="0">
              <a:defRPr sz="1800" b="0"/>
            </a:pPr>
            <a:r>
              <a:rPr sz="1600" b="1"/>
              <a:t>68.142.77.*=68.142.77.1 [1]</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NASAComputerRoom7090.NARA.jpg"/>
          <p:cNvPicPr/>
          <p:nvPr/>
        </p:nvPicPr>
        <p:blipFill>
          <a:blip r:embed="rId3">
            <a:extLst/>
          </a:blip>
          <a:srcRect t="10089" b="10089"/>
          <a:stretch>
            <a:fillRect/>
          </a:stretch>
        </p:blipFill>
        <p:spPr>
          <a:xfrm>
            <a:off x="368899" y="368300"/>
            <a:ext cx="12268201" cy="7899400"/>
          </a:xfrm>
          <a:prstGeom prst="rect">
            <a:avLst/>
          </a:prstGeom>
          <a:ln w="12700">
            <a:miter lim="400000"/>
          </a:ln>
        </p:spPr>
      </p:pic>
      <p:sp>
        <p:nvSpPr>
          <p:cNvPr id="59" name="Shape 59"/>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1960: Stand-Alone Systems</a:t>
            </a:r>
          </a:p>
        </p:txBody>
      </p:sp>
      <p:sp>
        <p:nvSpPr>
          <p:cNvPr id="60" name="Shape 60"/>
          <p:cNvSpPr>
            <a:spLocks noGrp="1"/>
          </p:cNvSpPr>
          <p:nvPr>
            <p:ph type="body" idx="1"/>
          </p:nvPr>
        </p:nvSpPr>
        <p:spPr>
          <a:prstGeom prst="rect">
            <a:avLst/>
          </a:prstGeom>
        </p:spPr>
        <p:txBody>
          <a:bodyPr/>
          <a:lstStyle>
            <a:lvl1pPr defTabSz="514095">
              <a:defRPr sz="2112"/>
            </a:lvl1pPr>
          </a:lstStyle>
          <a:p>
            <a:pPr lvl="0">
              <a:defRPr sz="1800" cap="none">
                <a:solidFill>
                  <a:srgbClr val="000000"/>
                </a:solidFill>
              </a:defRPr>
            </a:pPr>
            <a:r>
              <a:rPr sz="2112" cap="all">
                <a:solidFill>
                  <a:srgbClr val="558AAB"/>
                </a:solidFill>
              </a:rPr>
              <a:t>IBM 7090 computers used on NASA’s Project Mercury (1962)</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p:nvPr/>
        </p:nvSpPr>
        <p:spPr>
          <a:xfrm>
            <a:off x="11835784" y="3194414"/>
            <a:ext cx="144191" cy="914726"/>
          </a:xfrm>
          <a:custGeom>
            <a:avLst/>
            <a:gdLst/>
            <a:ahLst/>
            <a:cxnLst>
              <a:cxn ang="0">
                <a:pos x="wd2" y="hd2"/>
              </a:cxn>
              <a:cxn ang="5400000">
                <a:pos x="wd2" y="hd2"/>
              </a:cxn>
              <a:cxn ang="10800000">
                <a:pos x="wd2" y="hd2"/>
              </a:cxn>
              <a:cxn ang="16200000">
                <a:pos x="wd2" y="hd2"/>
              </a:cxn>
            </a:cxnLst>
            <a:rect l="0" t="0" r="r" b="b"/>
            <a:pathLst>
              <a:path w="16658" h="21600" extrusionOk="0">
                <a:moveTo>
                  <a:pt x="9220" y="21600"/>
                </a:moveTo>
                <a:cubicBezTo>
                  <a:pt x="21600" y="14817"/>
                  <a:pt x="18527" y="7617"/>
                  <a:pt x="0" y="0"/>
                </a:cubicBezTo>
              </a:path>
            </a:pathLst>
          </a:custGeom>
          <a:ln w="25400">
            <a:solidFill>
              <a:srgbClr val="CEA841"/>
            </a:solidFill>
            <a:miter lim="400000"/>
          </a:ln>
        </p:spPr>
        <p:txBody>
          <a:bodyPr/>
          <a:lstStyle/>
          <a:p>
            <a:pPr lvl="0"/>
            <a:endParaRPr/>
          </a:p>
        </p:txBody>
      </p:sp>
      <p:sp>
        <p:nvSpPr>
          <p:cNvPr id="272" name="Shape 272"/>
          <p:cNvSpPr/>
          <p:nvPr/>
        </p:nvSpPr>
        <p:spPr>
          <a:xfrm>
            <a:off x="6136177" y="6210315"/>
            <a:ext cx="2775533" cy="1250961"/>
          </a:xfrm>
          <a:custGeom>
            <a:avLst/>
            <a:gdLst/>
            <a:ahLst/>
            <a:cxnLst>
              <a:cxn ang="0">
                <a:pos x="wd2" y="hd2"/>
              </a:cxn>
              <a:cxn ang="5400000">
                <a:pos x="wd2" y="hd2"/>
              </a:cxn>
              <a:cxn ang="10800000">
                <a:pos x="wd2" y="hd2"/>
              </a:cxn>
              <a:cxn ang="16200000">
                <a:pos x="wd2" y="hd2"/>
              </a:cxn>
            </a:cxnLst>
            <a:rect l="0" t="0" r="r" b="b"/>
            <a:pathLst>
              <a:path w="21600" h="16210" extrusionOk="0">
                <a:moveTo>
                  <a:pt x="21600" y="0"/>
                </a:moveTo>
                <a:cubicBezTo>
                  <a:pt x="15436" y="21079"/>
                  <a:pt x="8236" y="21600"/>
                  <a:pt x="0" y="1562"/>
                </a:cubicBezTo>
              </a:path>
            </a:pathLst>
          </a:custGeom>
          <a:ln w="88900">
            <a:solidFill>
              <a:srgbClr val="83827D"/>
            </a:solidFill>
            <a:prstDash val="sysDot"/>
            <a:miter lim="400000"/>
          </a:ln>
        </p:spPr>
        <p:txBody>
          <a:bodyPr/>
          <a:lstStyle/>
          <a:p>
            <a:pPr lvl="0"/>
            <a:endParaRPr/>
          </a:p>
        </p:txBody>
      </p:sp>
      <p:sp>
        <p:nvSpPr>
          <p:cNvPr id="273" name="Shape 273"/>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242" name="Shape 242"/>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243" name="Shape 243"/>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246" name="Group 246"/>
          <p:cNvGrpSpPr/>
          <p:nvPr/>
        </p:nvGrpSpPr>
        <p:grpSpPr>
          <a:xfrm>
            <a:off x="5296612" y="5687061"/>
            <a:ext cx="1539473" cy="1079501"/>
            <a:chOff x="129561" y="0"/>
            <a:chExt cx="1539471" cy="1079499"/>
          </a:xfrm>
        </p:grpSpPr>
        <p:pic>
          <p:nvPicPr>
            <p:cNvPr id="244"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45" name="Shape 245"/>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249" name="Group 249"/>
          <p:cNvGrpSpPr/>
          <p:nvPr/>
        </p:nvGrpSpPr>
        <p:grpSpPr>
          <a:xfrm>
            <a:off x="5296612" y="2744027"/>
            <a:ext cx="1539473" cy="1079501"/>
            <a:chOff x="129561" y="0"/>
            <a:chExt cx="1539471" cy="1079499"/>
          </a:xfrm>
        </p:grpSpPr>
        <p:pic>
          <p:nvPicPr>
            <p:cNvPr id="247"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48" name="Shape 248"/>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252" name="Group 252"/>
          <p:cNvGrpSpPr/>
          <p:nvPr/>
        </p:nvGrpSpPr>
        <p:grpSpPr>
          <a:xfrm>
            <a:off x="8060477" y="2626513"/>
            <a:ext cx="1798595" cy="1079501"/>
            <a:chOff x="0" y="0"/>
            <a:chExt cx="1798594" cy="1079499"/>
          </a:xfrm>
        </p:grpSpPr>
        <p:pic>
          <p:nvPicPr>
            <p:cNvPr id="250"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51" name="Shape 251"/>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255" name="Group 255"/>
          <p:cNvGrpSpPr/>
          <p:nvPr/>
        </p:nvGrpSpPr>
        <p:grpSpPr>
          <a:xfrm>
            <a:off x="8060477" y="5569547"/>
            <a:ext cx="1798595" cy="1079501"/>
            <a:chOff x="0" y="0"/>
            <a:chExt cx="1798594" cy="1079499"/>
          </a:xfrm>
        </p:grpSpPr>
        <p:pic>
          <p:nvPicPr>
            <p:cNvPr id="253"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54" name="Shape 254"/>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274" name="Shape 274"/>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275" name="Shape 275"/>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114300">
            <a:solidFill>
              <a:srgbClr val="83827D"/>
            </a:solidFill>
            <a:miter lim="400000"/>
          </a:ln>
        </p:spPr>
        <p:txBody>
          <a:bodyPr/>
          <a:lstStyle/>
          <a:p>
            <a:pPr lvl="0"/>
            <a:endParaRPr/>
          </a:p>
        </p:txBody>
      </p:sp>
      <p:sp>
        <p:nvSpPr>
          <p:cNvPr id="276" name="Shape 276"/>
          <p:cNvSpPr/>
          <p:nvPr/>
        </p:nvSpPr>
        <p:spPr>
          <a:xfrm>
            <a:off x="9401104" y="4700066"/>
            <a:ext cx="2137044" cy="1424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90" y="13955"/>
                  <a:pt x="9790" y="21155"/>
                  <a:pt x="0" y="21600"/>
                </a:cubicBezTo>
              </a:path>
            </a:pathLst>
          </a:custGeom>
          <a:ln w="25400">
            <a:solidFill>
              <a:srgbClr val="1A931F"/>
            </a:solidFill>
            <a:miter lim="400000"/>
          </a:ln>
        </p:spPr>
        <p:txBody>
          <a:bodyPr/>
          <a:lstStyle/>
          <a:p>
            <a:pPr lvl="0"/>
            <a:endParaRPr/>
          </a:p>
        </p:txBody>
      </p:sp>
      <p:grpSp>
        <p:nvGrpSpPr>
          <p:cNvPr id="261" name="Group 261"/>
          <p:cNvGrpSpPr/>
          <p:nvPr/>
        </p:nvGrpSpPr>
        <p:grpSpPr>
          <a:xfrm>
            <a:off x="10687053" y="2016797"/>
            <a:ext cx="1798595" cy="1582384"/>
            <a:chOff x="0" y="0"/>
            <a:chExt cx="1798594" cy="1582383"/>
          </a:xfrm>
        </p:grpSpPr>
        <p:pic>
          <p:nvPicPr>
            <p:cNvPr id="259" name="server.png"/>
            <p:cNvPicPr/>
            <p:nvPr/>
          </p:nvPicPr>
          <p:blipFill>
            <a:blip r:embed="rId4">
              <a:extLst/>
            </a:blip>
            <a:stretch>
              <a:fillRect/>
            </a:stretch>
          </p:blipFill>
          <p:spPr>
            <a:xfrm>
              <a:off x="463260" y="0"/>
              <a:ext cx="872074" cy="1220903"/>
            </a:xfrm>
            <a:prstGeom prst="rect">
              <a:avLst/>
            </a:prstGeom>
            <a:ln w="12700" cap="flat">
              <a:noFill/>
              <a:miter lim="400000"/>
            </a:ln>
            <a:effectLst/>
          </p:spPr>
        </p:pic>
        <p:sp>
          <p:nvSpPr>
            <p:cNvPr id="260" name="Shape 260"/>
            <p:cNvSpPr/>
            <p:nvPr/>
          </p:nvSpPr>
          <p:spPr>
            <a:xfrm>
              <a:off x="0" y="1226783"/>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68.142.77.176</a:t>
              </a:r>
            </a:p>
          </p:txBody>
        </p:sp>
      </p:grpSp>
      <p:grpSp>
        <p:nvGrpSpPr>
          <p:cNvPr id="264" name="Group 264"/>
          <p:cNvGrpSpPr/>
          <p:nvPr/>
        </p:nvGrpSpPr>
        <p:grpSpPr>
          <a:xfrm>
            <a:off x="10816614" y="4059286"/>
            <a:ext cx="1539473" cy="1079501"/>
            <a:chOff x="129561" y="0"/>
            <a:chExt cx="1539471" cy="1079499"/>
          </a:xfrm>
        </p:grpSpPr>
        <p:pic>
          <p:nvPicPr>
            <p:cNvPr id="262"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63" name="Shape 263"/>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a:t>
              </a:r>
            </a:p>
          </p:txBody>
        </p:sp>
      </p:grpSp>
      <p:grpSp>
        <p:nvGrpSpPr>
          <p:cNvPr id="269" name="Group 269"/>
          <p:cNvGrpSpPr/>
          <p:nvPr/>
        </p:nvGrpSpPr>
        <p:grpSpPr>
          <a:xfrm>
            <a:off x="3804310" y="3304223"/>
            <a:ext cx="4524077" cy="2224888"/>
            <a:chOff x="0" y="0"/>
            <a:chExt cx="4524076" cy="2224887"/>
          </a:xfrm>
        </p:grpSpPr>
        <p:sp>
          <p:nvSpPr>
            <p:cNvPr id="265" name="Shape 265"/>
            <p:cNvSpPr/>
            <p:nvPr/>
          </p:nvSpPr>
          <p:spPr>
            <a:xfrm>
              <a:off x="4335457" y="2016147"/>
              <a:ext cx="188620" cy="208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266" name="Shape 266"/>
            <p:cNvSpPr/>
            <p:nvPr/>
          </p:nvSpPr>
          <p:spPr>
            <a:xfrm>
              <a:off x="4087213" y="1764261"/>
              <a:ext cx="343717"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267" name="Shape 267"/>
            <p:cNvSpPr/>
            <p:nvPr/>
          </p:nvSpPr>
          <p:spPr>
            <a:xfrm>
              <a:off x="3624364" y="1399368"/>
              <a:ext cx="597717" cy="63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268" name="Shape 268"/>
            <p:cNvSpPr/>
            <p:nvPr/>
          </p:nvSpPr>
          <p:spPr>
            <a:xfrm>
              <a:off x="0" y="0"/>
              <a:ext cx="3922132" cy="1925189"/>
            </a:xfrm>
            <a:prstGeom prst="roundRect">
              <a:avLst>
                <a:gd name="adj" fmla="val 15000"/>
              </a:avLst>
            </a:pr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1500" b="1">
                  <a:solidFill>
                    <a:srgbClr val="000000"/>
                  </a:solidFill>
                  <a:latin typeface="Courier"/>
                  <a:ea typeface="Courier"/>
                  <a:cs typeface="Courier"/>
                  <a:sym typeface="Courier"/>
                </a:defRPr>
              </a:pPr>
              <a:endParaRPr/>
            </a:p>
          </p:txBody>
        </p:sp>
      </p:grpSp>
      <p:sp>
        <p:nvSpPr>
          <p:cNvPr id="270" name="Shape 270"/>
          <p:cNvSpPr/>
          <p:nvPr/>
        </p:nvSpPr>
        <p:spPr>
          <a:xfrm>
            <a:off x="4062037" y="4095367"/>
            <a:ext cx="3406677" cy="342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600" b="1">
                <a:solidFill>
                  <a:srgbClr val="000000"/>
                </a:solidFill>
                <a:latin typeface="Courier"/>
                <a:ea typeface="Courier"/>
                <a:cs typeface="Courier"/>
                <a:sym typeface="Courier"/>
              </a:defRPr>
            </a:lvl1pPr>
          </a:lstStyle>
          <a:p>
            <a:pPr lvl="0">
              <a:defRPr sz="1800" b="0"/>
            </a:pPr>
            <a:r>
              <a:rPr sz="1600" b="1"/>
              <a:t>68.142.77.*=68.142.77.1 [2]</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p:nvPr/>
        </p:nvSpPr>
        <p:spPr>
          <a:xfrm>
            <a:off x="11835784" y="3194414"/>
            <a:ext cx="144191" cy="914726"/>
          </a:xfrm>
          <a:custGeom>
            <a:avLst/>
            <a:gdLst/>
            <a:ahLst/>
            <a:cxnLst>
              <a:cxn ang="0">
                <a:pos x="wd2" y="hd2"/>
              </a:cxn>
              <a:cxn ang="5400000">
                <a:pos x="wd2" y="hd2"/>
              </a:cxn>
              <a:cxn ang="10800000">
                <a:pos x="wd2" y="hd2"/>
              </a:cxn>
              <a:cxn ang="16200000">
                <a:pos x="wd2" y="hd2"/>
              </a:cxn>
            </a:cxnLst>
            <a:rect l="0" t="0" r="r" b="b"/>
            <a:pathLst>
              <a:path w="16658" h="21600" extrusionOk="0">
                <a:moveTo>
                  <a:pt x="9220" y="21600"/>
                </a:moveTo>
                <a:cubicBezTo>
                  <a:pt x="21600" y="14817"/>
                  <a:pt x="18527" y="7617"/>
                  <a:pt x="0" y="0"/>
                </a:cubicBezTo>
              </a:path>
            </a:pathLst>
          </a:custGeom>
          <a:ln w="25400">
            <a:solidFill>
              <a:srgbClr val="CEA841"/>
            </a:solidFill>
            <a:miter lim="400000"/>
          </a:ln>
        </p:spPr>
        <p:txBody>
          <a:bodyPr/>
          <a:lstStyle/>
          <a:p>
            <a:pPr lvl="0"/>
            <a:endParaRPr/>
          </a:p>
        </p:txBody>
      </p:sp>
      <p:sp>
        <p:nvSpPr>
          <p:cNvPr id="308" name="Shape 308"/>
          <p:cNvSpPr/>
          <p:nvPr/>
        </p:nvSpPr>
        <p:spPr>
          <a:xfrm>
            <a:off x="6136177" y="6210315"/>
            <a:ext cx="2775533" cy="1250961"/>
          </a:xfrm>
          <a:custGeom>
            <a:avLst/>
            <a:gdLst/>
            <a:ahLst/>
            <a:cxnLst>
              <a:cxn ang="0">
                <a:pos x="wd2" y="hd2"/>
              </a:cxn>
              <a:cxn ang="5400000">
                <a:pos x="wd2" y="hd2"/>
              </a:cxn>
              <a:cxn ang="10800000">
                <a:pos x="wd2" y="hd2"/>
              </a:cxn>
              <a:cxn ang="16200000">
                <a:pos x="wd2" y="hd2"/>
              </a:cxn>
            </a:cxnLst>
            <a:rect l="0" t="0" r="r" b="b"/>
            <a:pathLst>
              <a:path w="21600" h="16210" extrusionOk="0">
                <a:moveTo>
                  <a:pt x="21600" y="0"/>
                </a:moveTo>
                <a:cubicBezTo>
                  <a:pt x="15436" y="21079"/>
                  <a:pt x="8236" y="21600"/>
                  <a:pt x="0" y="1562"/>
                </a:cubicBezTo>
              </a:path>
            </a:pathLst>
          </a:custGeom>
          <a:ln w="88900">
            <a:solidFill>
              <a:srgbClr val="83827D"/>
            </a:solidFill>
            <a:prstDash val="sysDot"/>
            <a:miter lim="400000"/>
          </a:ln>
        </p:spPr>
        <p:txBody>
          <a:bodyPr/>
          <a:lstStyle/>
          <a:p>
            <a:pPr lvl="0"/>
            <a:endParaRPr/>
          </a:p>
        </p:txBody>
      </p:sp>
      <p:sp>
        <p:nvSpPr>
          <p:cNvPr id="309" name="Shape 309"/>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283" name="Shape 283"/>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284" name="Shape 284"/>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287" name="Group 287"/>
          <p:cNvGrpSpPr/>
          <p:nvPr/>
        </p:nvGrpSpPr>
        <p:grpSpPr>
          <a:xfrm>
            <a:off x="5296612" y="5687061"/>
            <a:ext cx="1539473" cy="1079501"/>
            <a:chOff x="129561" y="0"/>
            <a:chExt cx="1539471" cy="1079499"/>
          </a:xfrm>
        </p:grpSpPr>
        <p:pic>
          <p:nvPicPr>
            <p:cNvPr id="285"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86" name="Shape 286"/>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290" name="Group 290"/>
          <p:cNvGrpSpPr/>
          <p:nvPr/>
        </p:nvGrpSpPr>
        <p:grpSpPr>
          <a:xfrm>
            <a:off x="5296612" y="2744027"/>
            <a:ext cx="1539473" cy="1079501"/>
            <a:chOff x="129561" y="0"/>
            <a:chExt cx="1539471" cy="1079499"/>
          </a:xfrm>
        </p:grpSpPr>
        <p:pic>
          <p:nvPicPr>
            <p:cNvPr id="288"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89" name="Shape 289"/>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293" name="Group 293"/>
          <p:cNvGrpSpPr/>
          <p:nvPr/>
        </p:nvGrpSpPr>
        <p:grpSpPr>
          <a:xfrm>
            <a:off x="8060477" y="2626513"/>
            <a:ext cx="1798595" cy="1079501"/>
            <a:chOff x="0" y="0"/>
            <a:chExt cx="1798594" cy="1079499"/>
          </a:xfrm>
        </p:grpSpPr>
        <p:pic>
          <p:nvPicPr>
            <p:cNvPr id="291"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92" name="Shape 292"/>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296" name="Group 296"/>
          <p:cNvGrpSpPr/>
          <p:nvPr/>
        </p:nvGrpSpPr>
        <p:grpSpPr>
          <a:xfrm>
            <a:off x="8060477" y="5569547"/>
            <a:ext cx="1798595" cy="1079501"/>
            <a:chOff x="0" y="0"/>
            <a:chExt cx="1798594" cy="1079499"/>
          </a:xfrm>
        </p:grpSpPr>
        <p:pic>
          <p:nvPicPr>
            <p:cNvPr id="294"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295" name="Shape 295"/>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310" name="Shape 310"/>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311" name="Shape 311"/>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114300">
            <a:solidFill>
              <a:srgbClr val="83827D"/>
            </a:solidFill>
            <a:miter lim="400000"/>
          </a:ln>
        </p:spPr>
        <p:txBody>
          <a:bodyPr/>
          <a:lstStyle/>
          <a:p>
            <a:pPr lvl="0"/>
            <a:endParaRPr/>
          </a:p>
        </p:txBody>
      </p:sp>
      <p:sp>
        <p:nvSpPr>
          <p:cNvPr id="312" name="Shape 312"/>
          <p:cNvSpPr/>
          <p:nvPr/>
        </p:nvSpPr>
        <p:spPr>
          <a:xfrm>
            <a:off x="9401104" y="4700066"/>
            <a:ext cx="2137044" cy="1424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90" y="13955"/>
                  <a:pt x="9790" y="21155"/>
                  <a:pt x="0" y="21600"/>
                </a:cubicBezTo>
              </a:path>
            </a:pathLst>
          </a:custGeom>
          <a:ln w="25400">
            <a:solidFill>
              <a:srgbClr val="1A931F"/>
            </a:solidFill>
            <a:miter lim="400000"/>
          </a:ln>
        </p:spPr>
        <p:txBody>
          <a:bodyPr/>
          <a:lstStyle/>
          <a:p>
            <a:pPr lvl="0"/>
            <a:endParaRPr/>
          </a:p>
        </p:txBody>
      </p:sp>
      <p:grpSp>
        <p:nvGrpSpPr>
          <p:cNvPr id="302" name="Group 302"/>
          <p:cNvGrpSpPr/>
          <p:nvPr/>
        </p:nvGrpSpPr>
        <p:grpSpPr>
          <a:xfrm>
            <a:off x="10687053" y="2016797"/>
            <a:ext cx="1798595" cy="1582384"/>
            <a:chOff x="0" y="0"/>
            <a:chExt cx="1798594" cy="1582383"/>
          </a:xfrm>
        </p:grpSpPr>
        <p:pic>
          <p:nvPicPr>
            <p:cNvPr id="300" name="server.png"/>
            <p:cNvPicPr/>
            <p:nvPr/>
          </p:nvPicPr>
          <p:blipFill>
            <a:blip r:embed="rId4">
              <a:extLst/>
            </a:blip>
            <a:stretch>
              <a:fillRect/>
            </a:stretch>
          </p:blipFill>
          <p:spPr>
            <a:xfrm>
              <a:off x="463260" y="0"/>
              <a:ext cx="872074" cy="1220903"/>
            </a:xfrm>
            <a:prstGeom prst="rect">
              <a:avLst/>
            </a:prstGeom>
            <a:ln w="12700" cap="flat">
              <a:noFill/>
              <a:miter lim="400000"/>
            </a:ln>
            <a:effectLst/>
          </p:spPr>
        </p:pic>
        <p:sp>
          <p:nvSpPr>
            <p:cNvPr id="301" name="Shape 301"/>
            <p:cNvSpPr/>
            <p:nvPr/>
          </p:nvSpPr>
          <p:spPr>
            <a:xfrm>
              <a:off x="0" y="1226783"/>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68.142.77.176</a:t>
              </a:r>
            </a:p>
          </p:txBody>
        </p:sp>
      </p:grpSp>
      <p:grpSp>
        <p:nvGrpSpPr>
          <p:cNvPr id="305" name="Group 305"/>
          <p:cNvGrpSpPr/>
          <p:nvPr/>
        </p:nvGrpSpPr>
        <p:grpSpPr>
          <a:xfrm>
            <a:off x="10816614" y="4059286"/>
            <a:ext cx="1539473" cy="1079501"/>
            <a:chOff x="129561" y="0"/>
            <a:chExt cx="1539471" cy="1079499"/>
          </a:xfrm>
        </p:grpSpPr>
        <p:pic>
          <p:nvPicPr>
            <p:cNvPr id="303"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304" name="Shape 304"/>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a:t>
              </a:r>
            </a:p>
          </p:txBody>
        </p:sp>
      </p:grpSp>
      <p:sp>
        <p:nvSpPr>
          <p:cNvPr id="306" name="Shape 306"/>
          <p:cNvSpPr/>
          <p:nvPr/>
        </p:nvSpPr>
        <p:spPr>
          <a:xfrm>
            <a:off x="4331203" y="3018987"/>
            <a:ext cx="4079479" cy="24634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16765" y="0"/>
                  <a:pt x="21600" y="4517"/>
                  <a:pt x="21600" y="10088"/>
                </a:cubicBezTo>
                <a:cubicBezTo>
                  <a:pt x="21600" y="12887"/>
                  <a:pt x="20379" y="15419"/>
                  <a:pt x="18408" y="17247"/>
                </a:cubicBezTo>
                <a:lnTo>
                  <a:pt x="21545" y="21600"/>
                </a:lnTo>
                <a:lnTo>
                  <a:pt x="17256" y="18162"/>
                </a:lnTo>
                <a:cubicBezTo>
                  <a:pt x="15454" y="19421"/>
                  <a:pt x="13225" y="20177"/>
                  <a:pt x="10801" y="20177"/>
                </a:cubicBezTo>
                <a:cubicBezTo>
                  <a:pt x="4837" y="20177"/>
                  <a:pt x="0" y="15660"/>
                  <a:pt x="0" y="10088"/>
                </a:cubicBezTo>
                <a:cubicBezTo>
                  <a:pt x="0" y="4517"/>
                  <a:pt x="4837" y="0"/>
                  <a:pt x="10801" y="0"/>
                </a:cubicBezTo>
                <a:close/>
              </a:path>
            </a:pathLst>
          </a:custGeom>
          <a:solidFill>
            <a:srgbClr val="FFFFFF"/>
          </a:solidFill>
          <a:ln w="25400">
            <a:solidFill>
              <a:srgbClr val="83827D"/>
            </a:solidFill>
            <a:miter lim="400000"/>
          </a:ln>
          <a:extLst>
            <a:ext uri="{C572A759-6A51-4108-AA02-DFA0A04FC94B}">
              <ma14:wrappingTextBoxFlag xmlns:ma14="http://schemas.microsoft.com/office/mac/drawingml/2011/main" xmlns="" val="1"/>
            </a:ext>
          </a:extLst>
        </p:spPr>
        <p:txBody>
          <a:bodyPr lIns="0" tIns="0" rIns="0" bIns="0" anchor="ctr"/>
          <a:lstStyle/>
          <a:p>
            <a:pPr lvl="0">
              <a:defRPr sz="1800">
                <a:solidFill>
                  <a:srgbClr val="000000"/>
                </a:solidFill>
              </a:defRPr>
            </a:pPr>
            <a:r>
              <a:rPr sz="1600" b="1">
                <a:latin typeface="Courier"/>
                <a:ea typeface="Courier"/>
                <a:cs typeface="Courier"/>
                <a:sym typeface="Courier"/>
              </a:rPr>
              <a:t>68.142.77.*=68.142.92.249 [2]</a:t>
            </a:r>
          </a:p>
          <a:p>
            <a:pPr lvl="0">
              <a:defRPr sz="1800">
                <a:solidFill>
                  <a:srgbClr val="000000"/>
                </a:solidFill>
              </a:defRPr>
            </a:pPr>
            <a:r>
              <a:rPr sz="1600" b="1">
                <a:latin typeface="Courier"/>
                <a:ea typeface="Courier"/>
                <a:cs typeface="Courier"/>
                <a:sym typeface="Courier"/>
              </a:rPr>
              <a:t>68.142.92.*=68.142.92.249 [1]</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p:nvPr/>
        </p:nvSpPr>
        <p:spPr>
          <a:xfrm>
            <a:off x="11835784" y="3194414"/>
            <a:ext cx="144191" cy="914726"/>
          </a:xfrm>
          <a:custGeom>
            <a:avLst/>
            <a:gdLst/>
            <a:ahLst/>
            <a:cxnLst>
              <a:cxn ang="0">
                <a:pos x="wd2" y="hd2"/>
              </a:cxn>
              <a:cxn ang="5400000">
                <a:pos x="wd2" y="hd2"/>
              </a:cxn>
              <a:cxn ang="10800000">
                <a:pos x="wd2" y="hd2"/>
              </a:cxn>
              <a:cxn ang="16200000">
                <a:pos x="wd2" y="hd2"/>
              </a:cxn>
            </a:cxnLst>
            <a:rect l="0" t="0" r="r" b="b"/>
            <a:pathLst>
              <a:path w="16658" h="21600" extrusionOk="0">
                <a:moveTo>
                  <a:pt x="9220" y="21600"/>
                </a:moveTo>
                <a:cubicBezTo>
                  <a:pt x="21600" y="14817"/>
                  <a:pt x="18527" y="7617"/>
                  <a:pt x="0" y="0"/>
                </a:cubicBezTo>
              </a:path>
            </a:pathLst>
          </a:custGeom>
          <a:ln w="25400">
            <a:solidFill>
              <a:srgbClr val="CEA841"/>
            </a:solidFill>
            <a:miter lim="400000"/>
          </a:ln>
        </p:spPr>
        <p:txBody>
          <a:bodyPr/>
          <a:lstStyle/>
          <a:p>
            <a:pPr lvl="0"/>
            <a:endParaRPr/>
          </a:p>
        </p:txBody>
      </p:sp>
      <p:sp>
        <p:nvSpPr>
          <p:cNvPr id="349" name="Shape 349"/>
          <p:cNvSpPr/>
          <p:nvPr/>
        </p:nvSpPr>
        <p:spPr>
          <a:xfrm>
            <a:off x="6136177" y="6210315"/>
            <a:ext cx="2775533" cy="1250961"/>
          </a:xfrm>
          <a:custGeom>
            <a:avLst/>
            <a:gdLst/>
            <a:ahLst/>
            <a:cxnLst>
              <a:cxn ang="0">
                <a:pos x="wd2" y="hd2"/>
              </a:cxn>
              <a:cxn ang="5400000">
                <a:pos x="wd2" y="hd2"/>
              </a:cxn>
              <a:cxn ang="10800000">
                <a:pos x="wd2" y="hd2"/>
              </a:cxn>
              <a:cxn ang="16200000">
                <a:pos x="wd2" y="hd2"/>
              </a:cxn>
            </a:cxnLst>
            <a:rect l="0" t="0" r="r" b="b"/>
            <a:pathLst>
              <a:path w="21600" h="16210" extrusionOk="0">
                <a:moveTo>
                  <a:pt x="21600" y="0"/>
                </a:moveTo>
                <a:cubicBezTo>
                  <a:pt x="15436" y="21079"/>
                  <a:pt x="8236" y="21600"/>
                  <a:pt x="0" y="1562"/>
                </a:cubicBezTo>
              </a:path>
            </a:pathLst>
          </a:custGeom>
          <a:ln w="88900">
            <a:solidFill>
              <a:srgbClr val="83827D"/>
            </a:solidFill>
            <a:prstDash val="sysDot"/>
            <a:miter lim="400000"/>
          </a:ln>
        </p:spPr>
        <p:txBody>
          <a:bodyPr/>
          <a:lstStyle/>
          <a:p>
            <a:pPr lvl="0"/>
            <a:endParaRPr/>
          </a:p>
        </p:txBody>
      </p:sp>
      <p:sp>
        <p:nvSpPr>
          <p:cNvPr id="350" name="Shape 350"/>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319" name="Shape 319"/>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320" name="Shape 320"/>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323" name="Group 323"/>
          <p:cNvGrpSpPr/>
          <p:nvPr/>
        </p:nvGrpSpPr>
        <p:grpSpPr>
          <a:xfrm>
            <a:off x="5296612" y="5687061"/>
            <a:ext cx="1539473" cy="1079501"/>
            <a:chOff x="129561" y="0"/>
            <a:chExt cx="1539471" cy="1079499"/>
          </a:xfrm>
        </p:grpSpPr>
        <p:pic>
          <p:nvPicPr>
            <p:cNvPr id="321"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322" name="Shape 322"/>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326" name="Group 326"/>
          <p:cNvGrpSpPr/>
          <p:nvPr/>
        </p:nvGrpSpPr>
        <p:grpSpPr>
          <a:xfrm>
            <a:off x="5296612" y="2744027"/>
            <a:ext cx="1539473" cy="1079501"/>
            <a:chOff x="129561" y="0"/>
            <a:chExt cx="1539471" cy="1079499"/>
          </a:xfrm>
        </p:grpSpPr>
        <p:pic>
          <p:nvPicPr>
            <p:cNvPr id="324"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325" name="Shape 325"/>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329" name="Group 329"/>
          <p:cNvGrpSpPr/>
          <p:nvPr/>
        </p:nvGrpSpPr>
        <p:grpSpPr>
          <a:xfrm>
            <a:off x="8060477" y="2626513"/>
            <a:ext cx="1798595" cy="1079501"/>
            <a:chOff x="0" y="0"/>
            <a:chExt cx="1798594" cy="1079499"/>
          </a:xfrm>
        </p:grpSpPr>
        <p:pic>
          <p:nvPicPr>
            <p:cNvPr id="327"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328" name="Shape 328"/>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332" name="Group 332"/>
          <p:cNvGrpSpPr/>
          <p:nvPr/>
        </p:nvGrpSpPr>
        <p:grpSpPr>
          <a:xfrm>
            <a:off x="8060477" y="5569547"/>
            <a:ext cx="1798595" cy="1079501"/>
            <a:chOff x="0" y="0"/>
            <a:chExt cx="1798594" cy="1079499"/>
          </a:xfrm>
        </p:grpSpPr>
        <p:pic>
          <p:nvPicPr>
            <p:cNvPr id="330"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331" name="Shape 331"/>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351" name="Shape 351"/>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352" name="Shape 352"/>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114300">
            <a:solidFill>
              <a:srgbClr val="83827D"/>
            </a:solidFill>
            <a:miter lim="400000"/>
          </a:ln>
        </p:spPr>
        <p:txBody>
          <a:bodyPr/>
          <a:lstStyle/>
          <a:p>
            <a:pPr lvl="0"/>
            <a:endParaRPr/>
          </a:p>
        </p:txBody>
      </p:sp>
      <p:sp>
        <p:nvSpPr>
          <p:cNvPr id="353" name="Shape 353"/>
          <p:cNvSpPr/>
          <p:nvPr/>
        </p:nvSpPr>
        <p:spPr>
          <a:xfrm>
            <a:off x="9401104" y="4700066"/>
            <a:ext cx="2137044" cy="1424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90" y="13955"/>
                  <a:pt x="9790" y="21155"/>
                  <a:pt x="0" y="21600"/>
                </a:cubicBezTo>
              </a:path>
            </a:pathLst>
          </a:custGeom>
          <a:ln w="25400">
            <a:solidFill>
              <a:srgbClr val="1A931F"/>
            </a:solidFill>
            <a:miter lim="400000"/>
          </a:ln>
        </p:spPr>
        <p:txBody>
          <a:bodyPr/>
          <a:lstStyle/>
          <a:p>
            <a:pPr lvl="0"/>
            <a:endParaRPr/>
          </a:p>
        </p:txBody>
      </p:sp>
      <p:grpSp>
        <p:nvGrpSpPr>
          <p:cNvPr id="338" name="Group 338"/>
          <p:cNvGrpSpPr/>
          <p:nvPr/>
        </p:nvGrpSpPr>
        <p:grpSpPr>
          <a:xfrm>
            <a:off x="10687053" y="2016797"/>
            <a:ext cx="1798595" cy="1582384"/>
            <a:chOff x="0" y="0"/>
            <a:chExt cx="1798594" cy="1582383"/>
          </a:xfrm>
        </p:grpSpPr>
        <p:pic>
          <p:nvPicPr>
            <p:cNvPr id="336" name="server.png"/>
            <p:cNvPicPr/>
            <p:nvPr/>
          </p:nvPicPr>
          <p:blipFill>
            <a:blip r:embed="rId4">
              <a:extLst/>
            </a:blip>
            <a:stretch>
              <a:fillRect/>
            </a:stretch>
          </p:blipFill>
          <p:spPr>
            <a:xfrm>
              <a:off x="463260" y="0"/>
              <a:ext cx="872074" cy="1220903"/>
            </a:xfrm>
            <a:prstGeom prst="rect">
              <a:avLst/>
            </a:prstGeom>
            <a:ln w="12700" cap="flat">
              <a:noFill/>
              <a:miter lim="400000"/>
            </a:ln>
            <a:effectLst/>
          </p:spPr>
        </p:pic>
        <p:sp>
          <p:nvSpPr>
            <p:cNvPr id="337" name="Shape 337"/>
            <p:cNvSpPr/>
            <p:nvPr/>
          </p:nvSpPr>
          <p:spPr>
            <a:xfrm>
              <a:off x="0" y="1226783"/>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68.142.77.176</a:t>
              </a:r>
            </a:p>
          </p:txBody>
        </p:sp>
      </p:grpSp>
      <p:grpSp>
        <p:nvGrpSpPr>
          <p:cNvPr id="341" name="Group 341"/>
          <p:cNvGrpSpPr/>
          <p:nvPr/>
        </p:nvGrpSpPr>
        <p:grpSpPr>
          <a:xfrm>
            <a:off x="10816614" y="4059286"/>
            <a:ext cx="1539473" cy="1079501"/>
            <a:chOff x="129561" y="0"/>
            <a:chExt cx="1539471" cy="1079499"/>
          </a:xfrm>
        </p:grpSpPr>
        <p:pic>
          <p:nvPicPr>
            <p:cNvPr id="339"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340" name="Shape 340"/>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a:t>
              </a:r>
            </a:p>
          </p:txBody>
        </p:sp>
      </p:grpSp>
      <p:grpSp>
        <p:nvGrpSpPr>
          <p:cNvPr id="346" name="Group 346"/>
          <p:cNvGrpSpPr/>
          <p:nvPr/>
        </p:nvGrpSpPr>
        <p:grpSpPr>
          <a:xfrm>
            <a:off x="1075541" y="3486592"/>
            <a:ext cx="4524077" cy="2224889"/>
            <a:chOff x="0" y="0"/>
            <a:chExt cx="4524076" cy="2224887"/>
          </a:xfrm>
        </p:grpSpPr>
        <p:sp>
          <p:nvSpPr>
            <p:cNvPr id="342" name="Shape 342"/>
            <p:cNvSpPr/>
            <p:nvPr/>
          </p:nvSpPr>
          <p:spPr>
            <a:xfrm>
              <a:off x="4335457" y="2016147"/>
              <a:ext cx="188620" cy="208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343" name="Shape 343"/>
            <p:cNvSpPr/>
            <p:nvPr/>
          </p:nvSpPr>
          <p:spPr>
            <a:xfrm>
              <a:off x="4087213" y="1764261"/>
              <a:ext cx="343717"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344" name="Shape 344"/>
            <p:cNvSpPr/>
            <p:nvPr/>
          </p:nvSpPr>
          <p:spPr>
            <a:xfrm>
              <a:off x="3624364" y="1399368"/>
              <a:ext cx="597717" cy="63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345" name="Shape 345"/>
            <p:cNvSpPr/>
            <p:nvPr/>
          </p:nvSpPr>
          <p:spPr>
            <a:xfrm>
              <a:off x="0" y="0"/>
              <a:ext cx="3922132" cy="1925189"/>
            </a:xfrm>
            <a:prstGeom prst="roundRect">
              <a:avLst>
                <a:gd name="adj" fmla="val 15000"/>
              </a:avLst>
            </a:pr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1500" b="1">
                  <a:solidFill>
                    <a:srgbClr val="000000"/>
                  </a:solidFill>
                  <a:latin typeface="Courier"/>
                  <a:ea typeface="Courier"/>
                  <a:cs typeface="Courier"/>
                  <a:sym typeface="Courier"/>
                </a:defRPr>
              </a:pPr>
              <a:endParaRPr/>
            </a:p>
          </p:txBody>
        </p:sp>
      </p:grpSp>
      <p:sp>
        <p:nvSpPr>
          <p:cNvPr id="347" name="Shape 347"/>
          <p:cNvSpPr/>
          <p:nvPr/>
        </p:nvSpPr>
        <p:spPr>
          <a:xfrm>
            <a:off x="1136365" y="4207817"/>
            <a:ext cx="3772496" cy="584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1600" b="1">
                <a:latin typeface="Courier"/>
                <a:ea typeface="Courier"/>
                <a:cs typeface="Courier"/>
                <a:sym typeface="Courier"/>
              </a:rPr>
              <a:t>68.142.77.*=68.142.92.249 [3]</a:t>
            </a:r>
          </a:p>
          <a:p>
            <a:pPr lvl="0">
              <a:defRPr sz="1800">
                <a:solidFill>
                  <a:srgbClr val="000000"/>
                </a:solidFill>
              </a:defRPr>
            </a:pPr>
            <a:r>
              <a:rPr sz="1600" b="1">
                <a:latin typeface="Courier"/>
                <a:ea typeface="Courier"/>
                <a:cs typeface="Courier"/>
                <a:sym typeface="Courier"/>
              </a:rPr>
              <a:t>68.142.92.*=68.142.92.249 [2]</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p:nvPr/>
        </p:nvSpPr>
        <p:spPr>
          <a:xfrm>
            <a:off x="11835784" y="3194414"/>
            <a:ext cx="144191" cy="914726"/>
          </a:xfrm>
          <a:custGeom>
            <a:avLst/>
            <a:gdLst/>
            <a:ahLst/>
            <a:cxnLst>
              <a:cxn ang="0">
                <a:pos x="wd2" y="hd2"/>
              </a:cxn>
              <a:cxn ang="5400000">
                <a:pos x="wd2" y="hd2"/>
              </a:cxn>
              <a:cxn ang="10800000">
                <a:pos x="wd2" y="hd2"/>
              </a:cxn>
              <a:cxn ang="16200000">
                <a:pos x="wd2" y="hd2"/>
              </a:cxn>
            </a:cxnLst>
            <a:rect l="0" t="0" r="r" b="b"/>
            <a:pathLst>
              <a:path w="16658" h="21600" extrusionOk="0">
                <a:moveTo>
                  <a:pt x="9220" y="21600"/>
                </a:moveTo>
                <a:cubicBezTo>
                  <a:pt x="21600" y="14817"/>
                  <a:pt x="18527" y="7617"/>
                  <a:pt x="0" y="0"/>
                </a:cubicBezTo>
              </a:path>
            </a:pathLst>
          </a:custGeom>
          <a:ln w="25400">
            <a:solidFill>
              <a:srgbClr val="CEA841"/>
            </a:solidFill>
            <a:miter lim="400000"/>
          </a:ln>
        </p:spPr>
        <p:txBody>
          <a:bodyPr/>
          <a:lstStyle/>
          <a:p>
            <a:pPr lvl="0"/>
            <a:endParaRPr/>
          </a:p>
        </p:txBody>
      </p:sp>
      <p:sp>
        <p:nvSpPr>
          <p:cNvPr id="390" name="Shape 390"/>
          <p:cNvSpPr/>
          <p:nvPr/>
        </p:nvSpPr>
        <p:spPr>
          <a:xfrm>
            <a:off x="6136177" y="6210315"/>
            <a:ext cx="2775533" cy="1250961"/>
          </a:xfrm>
          <a:custGeom>
            <a:avLst/>
            <a:gdLst/>
            <a:ahLst/>
            <a:cxnLst>
              <a:cxn ang="0">
                <a:pos x="wd2" y="hd2"/>
              </a:cxn>
              <a:cxn ang="5400000">
                <a:pos x="wd2" y="hd2"/>
              </a:cxn>
              <a:cxn ang="10800000">
                <a:pos x="wd2" y="hd2"/>
              </a:cxn>
              <a:cxn ang="16200000">
                <a:pos x="wd2" y="hd2"/>
              </a:cxn>
            </a:cxnLst>
            <a:rect l="0" t="0" r="r" b="b"/>
            <a:pathLst>
              <a:path w="21600" h="16210" extrusionOk="0">
                <a:moveTo>
                  <a:pt x="21600" y="0"/>
                </a:moveTo>
                <a:cubicBezTo>
                  <a:pt x="15436" y="21079"/>
                  <a:pt x="8236" y="21600"/>
                  <a:pt x="0" y="1562"/>
                </a:cubicBezTo>
              </a:path>
            </a:pathLst>
          </a:custGeom>
          <a:ln w="88900">
            <a:solidFill>
              <a:srgbClr val="83827D"/>
            </a:solidFill>
            <a:prstDash val="sysDot"/>
            <a:miter lim="400000"/>
          </a:ln>
        </p:spPr>
        <p:txBody>
          <a:bodyPr/>
          <a:lstStyle/>
          <a:p>
            <a:pPr lvl="0"/>
            <a:endParaRPr/>
          </a:p>
        </p:txBody>
      </p:sp>
      <p:sp>
        <p:nvSpPr>
          <p:cNvPr id="391" name="Shape 391"/>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360" name="Shape 360"/>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361" name="Shape 361"/>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364" name="Group 364"/>
          <p:cNvGrpSpPr/>
          <p:nvPr/>
        </p:nvGrpSpPr>
        <p:grpSpPr>
          <a:xfrm>
            <a:off x="5296612" y="5687061"/>
            <a:ext cx="1539473" cy="1079501"/>
            <a:chOff x="129561" y="0"/>
            <a:chExt cx="1539471" cy="1079499"/>
          </a:xfrm>
        </p:grpSpPr>
        <p:pic>
          <p:nvPicPr>
            <p:cNvPr id="362"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363" name="Shape 363"/>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367" name="Group 367"/>
          <p:cNvGrpSpPr/>
          <p:nvPr/>
        </p:nvGrpSpPr>
        <p:grpSpPr>
          <a:xfrm>
            <a:off x="5296612" y="2744027"/>
            <a:ext cx="1539473" cy="1079501"/>
            <a:chOff x="129561" y="0"/>
            <a:chExt cx="1539471" cy="1079499"/>
          </a:xfrm>
        </p:grpSpPr>
        <p:pic>
          <p:nvPicPr>
            <p:cNvPr id="365"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366" name="Shape 366"/>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370" name="Group 370"/>
          <p:cNvGrpSpPr/>
          <p:nvPr/>
        </p:nvGrpSpPr>
        <p:grpSpPr>
          <a:xfrm>
            <a:off x="8060477" y="2626513"/>
            <a:ext cx="1798595" cy="1079501"/>
            <a:chOff x="0" y="0"/>
            <a:chExt cx="1798594" cy="1079499"/>
          </a:xfrm>
        </p:grpSpPr>
        <p:pic>
          <p:nvPicPr>
            <p:cNvPr id="368"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369" name="Shape 369"/>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373" name="Group 373"/>
          <p:cNvGrpSpPr/>
          <p:nvPr/>
        </p:nvGrpSpPr>
        <p:grpSpPr>
          <a:xfrm>
            <a:off x="8060477" y="5569547"/>
            <a:ext cx="1798595" cy="1079501"/>
            <a:chOff x="0" y="0"/>
            <a:chExt cx="1798594" cy="1079499"/>
          </a:xfrm>
        </p:grpSpPr>
        <p:pic>
          <p:nvPicPr>
            <p:cNvPr id="371"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372" name="Shape 372"/>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392" name="Shape 392"/>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393" name="Shape 393"/>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114300">
            <a:solidFill>
              <a:srgbClr val="83827D"/>
            </a:solidFill>
            <a:miter lim="400000"/>
          </a:ln>
        </p:spPr>
        <p:txBody>
          <a:bodyPr/>
          <a:lstStyle/>
          <a:p>
            <a:pPr lvl="0"/>
            <a:endParaRPr/>
          </a:p>
        </p:txBody>
      </p:sp>
      <p:sp>
        <p:nvSpPr>
          <p:cNvPr id="394" name="Shape 394"/>
          <p:cNvSpPr/>
          <p:nvPr/>
        </p:nvSpPr>
        <p:spPr>
          <a:xfrm>
            <a:off x="9401104" y="4700066"/>
            <a:ext cx="2137044" cy="1424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90" y="13955"/>
                  <a:pt x="9790" y="21155"/>
                  <a:pt x="0" y="21600"/>
                </a:cubicBezTo>
              </a:path>
            </a:pathLst>
          </a:custGeom>
          <a:ln w="25400">
            <a:solidFill>
              <a:srgbClr val="1A931F"/>
            </a:solidFill>
            <a:miter lim="400000"/>
          </a:ln>
        </p:spPr>
        <p:txBody>
          <a:bodyPr/>
          <a:lstStyle/>
          <a:p>
            <a:pPr lvl="0"/>
            <a:endParaRPr/>
          </a:p>
        </p:txBody>
      </p:sp>
      <p:grpSp>
        <p:nvGrpSpPr>
          <p:cNvPr id="379" name="Group 379"/>
          <p:cNvGrpSpPr/>
          <p:nvPr/>
        </p:nvGrpSpPr>
        <p:grpSpPr>
          <a:xfrm>
            <a:off x="10687053" y="2016797"/>
            <a:ext cx="1798595" cy="1582384"/>
            <a:chOff x="0" y="0"/>
            <a:chExt cx="1798594" cy="1582383"/>
          </a:xfrm>
        </p:grpSpPr>
        <p:pic>
          <p:nvPicPr>
            <p:cNvPr id="377" name="server.png"/>
            <p:cNvPicPr/>
            <p:nvPr/>
          </p:nvPicPr>
          <p:blipFill>
            <a:blip r:embed="rId4">
              <a:extLst/>
            </a:blip>
            <a:stretch>
              <a:fillRect/>
            </a:stretch>
          </p:blipFill>
          <p:spPr>
            <a:xfrm>
              <a:off x="463260" y="0"/>
              <a:ext cx="872074" cy="1220903"/>
            </a:xfrm>
            <a:prstGeom prst="rect">
              <a:avLst/>
            </a:prstGeom>
            <a:ln w="12700" cap="flat">
              <a:noFill/>
              <a:miter lim="400000"/>
            </a:ln>
            <a:effectLst/>
          </p:spPr>
        </p:pic>
        <p:sp>
          <p:nvSpPr>
            <p:cNvPr id="378" name="Shape 378"/>
            <p:cNvSpPr/>
            <p:nvPr/>
          </p:nvSpPr>
          <p:spPr>
            <a:xfrm>
              <a:off x="0" y="1226783"/>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68.142.77.176</a:t>
              </a:r>
            </a:p>
          </p:txBody>
        </p:sp>
      </p:grpSp>
      <p:grpSp>
        <p:nvGrpSpPr>
          <p:cNvPr id="382" name="Group 382"/>
          <p:cNvGrpSpPr/>
          <p:nvPr/>
        </p:nvGrpSpPr>
        <p:grpSpPr>
          <a:xfrm>
            <a:off x="10816614" y="4059286"/>
            <a:ext cx="1539473" cy="1079501"/>
            <a:chOff x="129561" y="0"/>
            <a:chExt cx="1539471" cy="1079499"/>
          </a:xfrm>
        </p:grpSpPr>
        <p:pic>
          <p:nvPicPr>
            <p:cNvPr id="380"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381" name="Shape 381"/>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a:t>
              </a:r>
            </a:p>
          </p:txBody>
        </p:sp>
      </p:grpSp>
      <p:grpSp>
        <p:nvGrpSpPr>
          <p:cNvPr id="387" name="Group 387"/>
          <p:cNvGrpSpPr/>
          <p:nvPr/>
        </p:nvGrpSpPr>
        <p:grpSpPr>
          <a:xfrm>
            <a:off x="3930253" y="463956"/>
            <a:ext cx="4524077" cy="2224888"/>
            <a:chOff x="0" y="0"/>
            <a:chExt cx="4524076" cy="2224887"/>
          </a:xfrm>
        </p:grpSpPr>
        <p:sp>
          <p:nvSpPr>
            <p:cNvPr id="383" name="Shape 383"/>
            <p:cNvSpPr/>
            <p:nvPr/>
          </p:nvSpPr>
          <p:spPr>
            <a:xfrm>
              <a:off x="4335457" y="2016147"/>
              <a:ext cx="188620" cy="208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384" name="Shape 384"/>
            <p:cNvSpPr/>
            <p:nvPr/>
          </p:nvSpPr>
          <p:spPr>
            <a:xfrm>
              <a:off x="4087213" y="1764261"/>
              <a:ext cx="343717"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385" name="Shape 385"/>
            <p:cNvSpPr/>
            <p:nvPr/>
          </p:nvSpPr>
          <p:spPr>
            <a:xfrm>
              <a:off x="3624364" y="1399368"/>
              <a:ext cx="597717" cy="63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386" name="Shape 386"/>
            <p:cNvSpPr/>
            <p:nvPr/>
          </p:nvSpPr>
          <p:spPr>
            <a:xfrm>
              <a:off x="0" y="0"/>
              <a:ext cx="3922132" cy="1925189"/>
            </a:xfrm>
            <a:prstGeom prst="roundRect">
              <a:avLst>
                <a:gd name="adj" fmla="val 15000"/>
              </a:avLst>
            </a:pr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1500" b="1">
                  <a:solidFill>
                    <a:srgbClr val="000000"/>
                  </a:solidFill>
                  <a:latin typeface="Courier"/>
                  <a:ea typeface="Courier"/>
                  <a:cs typeface="Courier"/>
                  <a:sym typeface="Courier"/>
                </a:defRPr>
              </a:pPr>
              <a:endParaRPr/>
            </a:p>
          </p:txBody>
        </p:sp>
      </p:grpSp>
      <p:sp>
        <p:nvSpPr>
          <p:cNvPr id="388" name="Shape 388"/>
          <p:cNvSpPr/>
          <p:nvPr/>
        </p:nvSpPr>
        <p:spPr>
          <a:xfrm>
            <a:off x="4005071" y="1101219"/>
            <a:ext cx="3772496" cy="584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1600" b="1">
                <a:latin typeface="Courier"/>
                <a:ea typeface="Courier"/>
                <a:cs typeface="Courier"/>
                <a:sym typeface="Courier"/>
              </a:rPr>
              <a:t>68.142.77.*=68.142.92.249 [3]</a:t>
            </a:r>
          </a:p>
          <a:p>
            <a:pPr lvl="0">
              <a:defRPr sz="1800">
                <a:solidFill>
                  <a:srgbClr val="000000"/>
                </a:solidFill>
              </a:defRPr>
            </a:pPr>
            <a:r>
              <a:rPr sz="1600" b="1">
                <a:latin typeface="Courier"/>
                <a:ea typeface="Courier"/>
                <a:cs typeface="Courier"/>
                <a:sym typeface="Courier"/>
              </a:rPr>
              <a:t>68.142.92.*=68.142.92.253 [1]</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p:nvPr/>
        </p:nvSpPr>
        <p:spPr>
          <a:xfrm>
            <a:off x="11835784" y="3194414"/>
            <a:ext cx="144191" cy="914726"/>
          </a:xfrm>
          <a:custGeom>
            <a:avLst/>
            <a:gdLst/>
            <a:ahLst/>
            <a:cxnLst>
              <a:cxn ang="0">
                <a:pos x="wd2" y="hd2"/>
              </a:cxn>
              <a:cxn ang="5400000">
                <a:pos x="wd2" y="hd2"/>
              </a:cxn>
              <a:cxn ang="10800000">
                <a:pos x="wd2" y="hd2"/>
              </a:cxn>
              <a:cxn ang="16200000">
                <a:pos x="wd2" y="hd2"/>
              </a:cxn>
            </a:cxnLst>
            <a:rect l="0" t="0" r="r" b="b"/>
            <a:pathLst>
              <a:path w="16658" h="21600" extrusionOk="0">
                <a:moveTo>
                  <a:pt x="9220" y="21600"/>
                </a:moveTo>
                <a:cubicBezTo>
                  <a:pt x="21600" y="14817"/>
                  <a:pt x="18527" y="7617"/>
                  <a:pt x="0" y="0"/>
                </a:cubicBezTo>
              </a:path>
            </a:pathLst>
          </a:custGeom>
          <a:ln w="25400">
            <a:solidFill>
              <a:srgbClr val="CEA841"/>
            </a:solidFill>
            <a:miter lim="400000"/>
          </a:ln>
        </p:spPr>
        <p:txBody>
          <a:bodyPr/>
          <a:lstStyle/>
          <a:p>
            <a:pPr lvl="0"/>
            <a:endParaRPr/>
          </a:p>
        </p:txBody>
      </p:sp>
      <p:sp>
        <p:nvSpPr>
          <p:cNvPr id="426" name="Shape 426"/>
          <p:cNvSpPr/>
          <p:nvPr/>
        </p:nvSpPr>
        <p:spPr>
          <a:xfrm>
            <a:off x="6136177" y="6210315"/>
            <a:ext cx="2775533" cy="1250961"/>
          </a:xfrm>
          <a:custGeom>
            <a:avLst/>
            <a:gdLst/>
            <a:ahLst/>
            <a:cxnLst>
              <a:cxn ang="0">
                <a:pos x="wd2" y="hd2"/>
              </a:cxn>
              <a:cxn ang="5400000">
                <a:pos x="wd2" y="hd2"/>
              </a:cxn>
              <a:cxn ang="10800000">
                <a:pos x="wd2" y="hd2"/>
              </a:cxn>
              <a:cxn ang="16200000">
                <a:pos x="wd2" y="hd2"/>
              </a:cxn>
            </a:cxnLst>
            <a:rect l="0" t="0" r="r" b="b"/>
            <a:pathLst>
              <a:path w="21600" h="16210" extrusionOk="0">
                <a:moveTo>
                  <a:pt x="21600" y="0"/>
                </a:moveTo>
                <a:cubicBezTo>
                  <a:pt x="15436" y="21079"/>
                  <a:pt x="8236" y="21600"/>
                  <a:pt x="0" y="1562"/>
                </a:cubicBezTo>
              </a:path>
            </a:pathLst>
          </a:custGeom>
          <a:ln w="88900">
            <a:solidFill>
              <a:srgbClr val="83827D"/>
            </a:solidFill>
            <a:prstDash val="sysDot"/>
            <a:miter lim="400000"/>
          </a:ln>
        </p:spPr>
        <p:txBody>
          <a:bodyPr/>
          <a:lstStyle/>
          <a:p>
            <a:pPr lvl="0"/>
            <a:endParaRPr/>
          </a:p>
        </p:txBody>
      </p:sp>
      <p:sp>
        <p:nvSpPr>
          <p:cNvPr id="427" name="Shape 427"/>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401" name="Shape 401"/>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402" name="Shape 402"/>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405" name="Group 405"/>
          <p:cNvGrpSpPr/>
          <p:nvPr/>
        </p:nvGrpSpPr>
        <p:grpSpPr>
          <a:xfrm>
            <a:off x="5296612" y="5687061"/>
            <a:ext cx="1539473" cy="1079501"/>
            <a:chOff x="129561" y="0"/>
            <a:chExt cx="1539471" cy="1079499"/>
          </a:xfrm>
        </p:grpSpPr>
        <p:pic>
          <p:nvPicPr>
            <p:cNvPr id="403"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04" name="Shape 404"/>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408" name="Group 408"/>
          <p:cNvGrpSpPr/>
          <p:nvPr/>
        </p:nvGrpSpPr>
        <p:grpSpPr>
          <a:xfrm>
            <a:off x="5296612" y="2744027"/>
            <a:ext cx="1539473" cy="1079501"/>
            <a:chOff x="129561" y="0"/>
            <a:chExt cx="1539471" cy="1079499"/>
          </a:xfrm>
        </p:grpSpPr>
        <p:pic>
          <p:nvPicPr>
            <p:cNvPr id="406"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07" name="Shape 407"/>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411" name="Group 411"/>
          <p:cNvGrpSpPr/>
          <p:nvPr/>
        </p:nvGrpSpPr>
        <p:grpSpPr>
          <a:xfrm>
            <a:off x="8060477" y="2626513"/>
            <a:ext cx="1798595" cy="1079501"/>
            <a:chOff x="0" y="0"/>
            <a:chExt cx="1798594" cy="1079499"/>
          </a:xfrm>
        </p:grpSpPr>
        <p:pic>
          <p:nvPicPr>
            <p:cNvPr id="409"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10" name="Shape 410"/>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414" name="Group 414"/>
          <p:cNvGrpSpPr/>
          <p:nvPr/>
        </p:nvGrpSpPr>
        <p:grpSpPr>
          <a:xfrm>
            <a:off x="8060477" y="5569547"/>
            <a:ext cx="1798595" cy="1079501"/>
            <a:chOff x="0" y="0"/>
            <a:chExt cx="1798594" cy="1079499"/>
          </a:xfrm>
        </p:grpSpPr>
        <p:pic>
          <p:nvPicPr>
            <p:cNvPr id="412"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13" name="Shape 413"/>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428" name="Shape 428"/>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429" name="Shape 429"/>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114300">
            <a:solidFill>
              <a:srgbClr val="83827D"/>
            </a:solidFill>
            <a:miter lim="400000"/>
          </a:ln>
        </p:spPr>
        <p:txBody>
          <a:bodyPr/>
          <a:lstStyle/>
          <a:p>
            <a:pPr lvl="0"/>
            <a:endParaRPr/>
          </a:p>
        </p:txBody>
      </p:sp>
      <p:sp>
        <p:nvSpPr>
          <p:cNvPr id="430" name="Shape 430"/>
          <p:cNvSpPr/>
          <p:nvPr/>
        </p:nvSpPr>
        <p:spPr>
          <a:xfrm>
            <a:off x="9401104" y="4700066"/>
            <a:ext cx="2137044" cy="1424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90" y="13955"/>
                  <a:pt x="9790" y="21155"/>
                  <a:pt x="0" y="21600"/>
                </a:cubicBezTo>
              </a:path>
            </a:pathLst>
          </a:custGeom>
          <a:ln w="25400">
            <a:solidFill>
              <a:srgbClr val="1A931F"/>
            </a:solidFill>
            <a:miter lim="400000"/>
          </a:ln>
        </p:spPr>
        <p:txBody>
          <a:bodyPr/>
          <a:lstStyle/>
          <a:p>
            <a:pPr lvl="0"/>
            <a:endParaRPr/>
          </a:p>
        </p:txBody>
      </p:sp>
      <p:grpSp>
        <p:nvGrpSpPr>
          <p:cNvPr id="420" name="Group 420"/>
          <p:cNvGrpSpPr/>
          <p:nvPr/>
        </p:nvGrpSpPr>
        <p:grpSpPr>
          <a:xfrm>
            <a:off x="10687053" y="2016797"/>
            <a:ext cx="1798595" cy="1582384"/>
            <a:chOff x="0" y="0"/>
            <a:chExt cx="1798594" cy="1582383"/>
          </a:xfrm>
        </p:grpSpPr>
        <p:pic>
          <p:nvPicPr>
            <p:cNvPr id="418" name="server.png"/>
            <p:cNvPicPr/>
            <p:nvPr/>
          </p:nvPicPr>
          <p:blipFill>
            <a:blip r:embed="rId4">
              <a:extLst/>
            </a:blip>
            <a:stretch>
              <a:fillRect/>
            </a:stretch>
          </p:blipFill>
          <p:spPr>
            <a:xfrm>
              <a:off x="463260" y="0"/>
              <a:ext cx="872074" cy="1220903"/>
            </a:xfrm>
            <a:prstGeom prst="rect">
              <a:avLst/>
            </a:prstGeom>
            <a:ln w="12700" cap="flat">
              <a:noFill/>
              <a:miter lim="400000"/>
            </a:ln>
            <a:effectLst/>
          </p:spPr>
        </p:pic>
        <p:sp>
          <p:nvSpPr>
            <p:cNvPr id="419" name="Shape 419"/>
            <p:cNvSpPr/>
            <p:nvPr/>
          </p:nvSpPr>
          <p:spPr>
            <a:xfrm>
              <a:off x="0" y="1226783"/>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68.142.77.176</a:t>
              </a:r>
            </a:p>
          </p:txBody>
        </p:sp>
      </p:grpSp>
      <p:grpSp>
        <p:nvGrpSpPr>
          <p:cNvPr id="423" name="Group 423"/>
          <p:cNvGrpSpPr/>
          <p:nvPr/>
        </p:nvGrpSpPr>
        <p:grpSpPr>
          <a:xfrm>
            <a:off x="10816614" y="4059286"/>
            <a:ext cx="1539473" cy="1079501"/>
            <a:chOff x="129561" y="0"/>
            <a:chExt cx="1539471" cy="1079499"/>
          </a:xfrm>
        </p:grpSpPr>
        <p:pic>
          <p:nvPicPr>
            <p:cNvPr id="421"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22" name="Shape 422"/>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a:t>
              </a:r>
            </a:p>
          </p:txBody>
        </p:sp>
      </p:grpSp>
      <p:sp>
        <p:nvSpPr>
          <p:cNvPr id="424" name="Shape 424"/>
          <p:cNvSpPr/>
          <p:nvPr/>
        </p:nvSpPr>
        <p:spPr>
          <a:xfrm>
            <a:off x="4714547" y="262231"/>
            <a:ext cx="4079479" cy="24634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16765" y="0"/>
                  <a:pt x="21600" y="4517"/>
                  <a:pt x="21600" y="10088"/>
                </a:cubicBezTo>
                <a:cubicBezTo>
                  <a:pt x="21600" y="12887"/>
                  <a:pt x="20379" y="15419"/>
                  <a:pt x="18408" y="17247"/>
                </a:cubicBezTo>
                <a:lnTo>
                  <a:pt x="21545" y="21600"/>
                </a:lnTo>
                <a:lnTo>
                  <a:pt x="17256" y="18162"/>
                </a:lnTo>
                <a:cubicBezTo>
                  <a:pt x="15454" y="19421"/>
                  <a:pt x="13225" y="20177"/>
                  <a:pt x="10801" y="20177"/>
                </a:cubicBezTo>
                <a:cubicBezTo>
                  <a:pt x="4837" y="20177"/>
                  <a:pt x="0" y="15660"/>
                  <a:pt x="0" y="10088"/>
                </a:cubicBezTo>
                <a:cubicBezTo>
                  <a:pt x="0" y="4517"/>
                  <a:pt x="4837" y="0"/>
                  <a:pt x="10801" y="0"/>
                </a:cubicBezTo>
                <a:close/>
              </a:path>
            </a:pathLst>
          </a:custGeom>
          <a:solidFill>
            <a:srgbClr val="FFFFFF"/>
          </a:solidFill>
          <a:ln w="25400">
            <a:solidFill>
              <a:srgbClr val="83827D"/>
            </a:solidFill>
            <a:miter lim="400000"/>
          </a:ln>
          <a:extLst>
            <a:ext uri="{C572A759-6A51-4108-AA02-DFA0A04FC94B}">
              <ma14:wrappingTextBoxFlag xmlns:ma14="http://schemas.microsoft.com/office/mac/drawingml/2011/main" xmlns="" val="1"/>
            </a:ext>
          </a:extLst>
        </p:spPr>
        <p:txBody>
          <a:bodyPr lIns="0" tIns="0" rIns="0" bIns="0" anchor="ctr"/>
          <a:lstStyle/>
          <a:p>
            <a:pPr lvl="0">
              <a:defRPr sz="1800">
                <a:solidFill>
                  <a:srgbClr val="000000"/>
                </a:solidFill>
              </a:defRPr>
            </a:pPr>
            <a:r>
              <a:rPr sz="1600" b="1">
                <a:latin typeface="Courier"/>
                <a:ea typeface="Courier"/>
                <a:cs typeface="Courier"/>
                <a:sym typeface="Courier"/>
              </a:rPr>
              <a:t>68.142.77.*=68.142.92.253 [3]</a:t>
            </a:r>
          </a:p>
          <a:p>
            <a:pPr lvl="0">
              <a:defRPr sz="1800">
                <a:solidFill>
                  <a:srgbClr val="000000"/>
                </a:solidFill>
              </a:defRPr>
            </a:pPr>
            <a:r>
              <a:rPr sz="1600" b="1">
                <a:latin typeface="Courier"/>
                <a:ea typeface="Courier"/>
                <a:cs typeface="Courier"/>
                <a:sym typeface="Courier"/>
              </a:rPr>
              <a:t>68.142.92.*=68.142.92.253 [1]</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p:nvPr/>
        </p:nvSpPr>
        <p:spPr>
          <a:xfrm>
            <a:off x="11835784" y="3194414"/>
            <a:ext cx="144191" cy="914726"/>
          </a:xfrm>
          <a:custGeom>
            <a:avLst/>
            <a:gdLst/>
            <a:ahLst/>
            <a:cxnLst>
              <a:cxn ang="0">
                <a:pos x="wd2" y="hd2"/>
              </a:cxn>
              <a:cxn ang="5400000">
                <a:pos x="wd2" y="hd2"/>
              </a:cxn>
              <a:cxn ang="10800000">
                <a:pos x="wd2" y="hd2"/>
              </a:cxn>
              <a:cxn ang="16200000">
                <a:pos x="wd2" y="hd2"/>
              </a:cxn>
            </a:cxnLst>
            <a:rect l="0" t="0" r="r" b="b"/>
            <a:pathLst>
              <a:path w="16658" h="21600" extrusionOk="0">
                <a:moveTo>
                  <a:pt x="9220" y="21600"/>
                </a:moveTo>
                <a:cubicBezTo>
                  <a:pt x="21600" y="14817"/>
                  <a:pt x="18527" y="7617"/>
                  <a:pt x="0" y="0"/>
                </a:cubicBezTo>
              </a:path>
            </a:pathLst>
          </a:custGeom>
          <a:ln w="25400">
            <a:solidFill>
              <a:srgbClr val="CEA841"/>
            </a:solidFill>
            <a:miter lim="400000"/>
          </a:ln>
        </p:spPr>
        <p:txBody>
          <a:bodyPr/>
          <a:lstStyle/>
          <a:p>
            <a:pPr lvl="0"/>
            <a:endParaRPr/>
          </a:p>
        </p:txBody>
      </p:sp>
      <p:sp>
        <p:nvSpPr>
          <p:cNvPr id="467" name="Shape 467"/>
          <p:cNvSpPr/>
          <p:nvPr/>
        </p:nvSpPr>
        <p:spPr>
          <a:xfrm>
            <a:off x="6136177" y="6210315"/>
            <a:ext cx="2775533" cy="1250961"/>
          </a:xfrm>
          <a:custGeom>
            <a:avLst/>
            <a:gdLst/>
            <a:ahLst/>
            <a:cxnLst>
              <a:cxn ang="0">
                <a:pos x="wd2" y="hd2"/>
              </a:cxn>
              <a:cxn ang="5400000">
                <a:pos x="wd2" y="hd2"/>
              </a:cxn>
              <a:cxn ang="10800000">
                <a:pos x="wd2" y="hd2"/>
              </a:cxn>
              <a:cxn ang="16200000">
                <a:pos x="wd2" y="hd2"/>
              </a:cxn>
            </a:cxnLst>
            <a:rect l="0" t="0" r="r" b="b"/>
            <a:pathLst>
              <a:path w="21600" h="16210" extrusionOk="0">
                <a:moveTo>
                  <a:pt x="21600" y="0"/>
                </a:moveTo>
                <a:cubicBezTo>
                  <a:pt x="15436" y="21079"/>
                  <a:pt x="8236" y="21600"/>
                  <a:pt x="0" y="1562"/>
                </a:cubicBezTo>
              </a:path>
            </a:pathLst>
          </a:custGeom>
          <a:ln w="88900">
            <a:solidFill>
              <a:srgbClr val="83827D"/>
            </a:solidFill>
            <a:prstDash val="sysDot"/>
            <a:miter lim="400000"/>
          </a:ln>
        </p:spPr>
        <p:txBody>
          <a:bodyPr/>
          <a:lstStyle/>
          <a:p>
            <a:pPr lvl="0"/>
            <a:endParaRPr/>
          </a:p>
        </p:txBody>
      </p:sp>
      <p:sp>
        <p:nvSpPr>
          <p:cNvPr id="468" name="Shape 468"/>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437" name="Shape 437"/>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438" name="Shape 438"/>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441" name="Group 441"/>
          <p:cNvGrpSpPr/>
          <p:nvPr/>
        </p:nvGrpSpPr>
        <p:grpSpPr>
          <a:xfrm>
            <a:off x="5296612" y="5687061"/>
            <a:ext cx="1539473" cy="1079501"/>
            <a:chOff x="129561" y="0"/>
            <a:chExt cx="1539471" cy="1079499"/>
          </a:xfrm>
        </p:grpSpPr>
        <p:pic>
          <p:nvPicPr>
            <p:cNvPr id="439"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40" name="Shape 440"/>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444" name="Group 444"/>
          <p:cNvGrpSpPr/>
          <p:nvPr/>
        </p:nvGrpSpPr>
        <p:grpSpPr>
          <a:xfrm>
            <a:off x="5296612" y="2744027"/>
            <a:ext cx="1539473" cy="1079501"/>
            <a:chOff x="129561" y="0"/>
            <a:chExt cx="1539471" cy="1079499"/>
          </a:xfrm>
        </p:grpSpPr>
        <p:pic>
          <p:nvPicPr>
            <p:cNvPr id="442"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43" name="Shape 443"/>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447" name="Group 447"/>
          <p:cNvGrpSpPr/>
          <p:nvPr/>
        </p:nvGrpSpPr>
        <p:grpSpPr>
          <a:xfrm>
            <a:off x="8060477" y="2626513"/>
            <a:ext cx="1798595" cy="1079501"/>
            <a:chOff x="0" y="0"/>
            <a:chExt cx="1798594" cy="1079499"/>
          </a:xfrm>
        </p:grpSpPr>
        <p:pic>
          <p:nvPicPr>
            <p:cNvPr id="445"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46" name="Shape 446"/>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450" name="Group 450"/>
          <p:cNvGrpSpPr/>
          <p:nvPr/>
        </p:nvGrpSpPr>
        <p:grpSpPr>
          <a:xfrm>
            <a:off x="8060477" y="5569547"/>
            <a:ext cx="1798595" cy="1079501"/>
            <a:chOff x="0" y="0"/>
            <a:chExt cx="1798594" cy="1079499"/>
          </a:xfrm>
        </p:grpSpPr>
        <p:pic>
          <p:nvPicPr>
            <p:cNvPr id="448"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49" name="Shape 449"/>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469" name="Shape 469"/>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470" name="Shape 470"/>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114300">
            <a:solidFill>
              <a:srgbClr val="83827D"/>
            </a:solidFill>
            <a:miter lim="400000"/>
          </a:ln>
        </p:spPr>
        <p:txBody>
          <a:bodyPr/>
          <a:lstStyle/>
          <a:p>
            <a:pPr lvl="0"/>
            <a:endParaRPr/>
          </a:p>
        </p:txBody>
      </p:sp>
      <p:sp>
        <p:nvSpPr>
          <p:cNvPr id="471" name="Shape 471"/>
          <p:cNvSpPr/>
          <p:nvPr/>
        </p:nvSpPr>
        <p:spPr>
          <a:xfrm>
            <a:off x="9401104" y="4700066"/>
            <a:ext cx="2137044" cy="1424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90" y="13955"/>
                  <a:pt x="9790" y="21155"/>
                  <a:pt x="0" y="21600"/>
                </a:cubicBezTo>
              </a:path>
            </a:pathLst>
          </a:custGeom>
          <a:ln w="25400">
            <a:solidFill>
              <a:srgbClr val="1A931F"/>
            </a:solidFill>
            <a:miter lim="400000"/>
          </a:ln>
        </p:spPr>
        <p:txBody>
          <a:bodyPr/>
          <a:lstStyle/>
          <a:p>
            <a:pPr lvl="0"/>
            <a:endParaRPr/>
          </a:p>
        </p:txBody>
      </p:sp>
      <p:grpSp>
        <p:nvGrpSpPr>
          <p:cNvPr id="456" name="Group 456"/>
          <p:cNvGrpSpPr/>
          <p:nvPr/>
        </p:nvGrpSpPr>
        <p:grpSpPr>
          <a:xfrm>
            <a:off x="10687053" y="2016797"/>
            <a:ext cx="1798595" cy="1582384"/>
            <a:chOff x="0" y="0"/>
            <a:chExt cx="1798594" cy="1582383"/>
          </a:xfrm>
        </p:grpSpPr>
        <p:pic>
          <p:nvPicPr>
            <p:cNvPr id="454" name="server.png"/>
            <p:cNvPicPr/>
            <p:nvPr/>
          </p:nvPicPr>
          <p:blipFill>
            <a:blip r:embed="rId4">
              <a:extLst/>
            </a:blip>
            <a:stretch>
              <a:fillRect/>
            </a:stretch>
          </p:blipFill>
          <p:spPr>
            <a:xfrm>
              <a:off x="463260" y="0"/>
              <a:ext cx="872074" cy="1220903"/>
            </a:xfrm>
            <a:prstGeom prst="rect">
              <a:avLst/>
            </a:prstGeom>
            <a:ln w="12700" cap="flat">
              <a:noFill/>
              <a:miter lim="400000"/>
            </a:ln>
            <a:effectLst/>
          </p:spPr>
        </p:pic>
        <p:sp>
          <p:nvSpPr>
            <p:cNvPr id="455" name="Shape 455"/>
            <p:cNvSpPr/>
            <p:nvPr/>
          </p:nvSpPr>
          <p:spPr>
            <a:xfrm>
              <a:off x="0" y="1226783"/>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68.142.77.176</a:t>
              </a:r>
            </a:p>
          </p:txBody>
        </p:sp>
      </p:grpSp>
      <p:grpSp>
        <p:nvGrpSpPr>
          <p:cNvPr id="459" name="Group 459"/>
          <p:cNvGrpSpPr/>
          <p:nvPr/>
        </p:nvGrpSpPr>
        <p:grpSpPr>
          <a:xfrm>
            <a:off x="10816614" y="4059286"/>
            <a:ext cx="1539473" cy="1079501"/>
            <a:chOff x="129561" y="0"/>
            <a:chExt cx="1539471" cy="1079499"/>
          </a:xfrm>
        </p:grpSpPr>
        <p:pic>
          <p:nvPicPr>
            <p:cNvPr id="457"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58" name="Shape 458"/>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a:t>
              </a:r>
            </a:p>
          </p:txBody>
        </p:sp>
      </p:grpSp>
      <p:grpSp>
        <p:nvGrpSpPr>
          <p:cNvPr id="464" name="Group 464"/>
          <p:cNvGrpSpPr/>
          <p:nvPr/>
        </p:nvGrpSpPr>
        <p:grpSpPr>
          <a:xfrm>
            <a:off x="1299439" y="729836"/>
            <a:ext cx="4524078" cy="2224888"/>
            <a:chOff x="0" y="0"/>
            <a:chExt cx="4524076" cy="2224887"/>
          </a:xfrm>
        </p:grpSpPr>
        <p:sp>
          <p:nvSpPr>
            <p:cNvPr id="460" name="Shape 460"/>
            <p:cNvSpPr/>
            <p:nvPr/>
          </p:nvSpPr>
          <p:spPr>
            <a:xfrm>
              <a:off x="4335457" y="2016147"/>
              <a:ext cx="188620" cy="208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461" name="Shape 461"/>
            <p:cNvSpPr/>
            <p:nvPr/>
          </p:nvSpPr>
          <p:spPr>
            <a:xfrm>
              <a:off x="4087213" y="1764261"/>
              <a:ext cx="343717"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462" name="Shape 462"/>
            <p:cNvSpPr/>
            <p:nvPr/>
          </p:nvSpPr>
          <p:spPr>
            <a:xfrm>
              <a:off x="3624364" y="1399368"/>
              <a:ext cx="597717" cy="63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463" name="Shape 463"/>
            <p:cNvSpPr/>
            <p:nvPr/>
          </p:nvSpPr>
          <p:spPr>
            <a:xfrm>
              <a:off x="0" y="0"/>
              <a:ext cx="3922132" cy="1925189"/>
            </a:xfrm>
            <a:prstGeom prst="roundRect">
              <a:avLst>
                <a:gd name="adj" fmla="val 15000"/>
              </a:avLst>
            </a:pr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1500" b="1">
                  <a:solidFill>
                    <a:srgbClr val="000000"/>
                  </a:solidFill>
                  <a:latin typeface="Courier"/>
                  <a:ea typeface="Courier"/>
                  <a:cs typeface="Courier"/>
                  <a:sym typeface="Courier"/>
                </a:defRPr>
              </a:pPr>
              <a:endParaRPr/>
            </a:p>
          </p:txBody>
        </p:sp>
      </p:grpSp>
      <p:sp>
        <p:nvSpPr>
          <p:cNvPr id="465" name="Shape 465"/>
          <p:cNvSpPr/>
          <p:nvPr/>
        </p:nvSpPr>
        <p:spPr>
          <a:xfrm>
            <a:off x="1374257" y="1339112"/>
            <a:ext cx="3772497" cy="584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1600" b="1">
                <a:latin typeface="Courier"/>
                <a:ea typeface="Courier"/>
                <a:cs typeface="Courier"/>
                <a:sym typeface="Courier"/>
              </a:rPr>
              <a:t>68.142.77.*=68.142.92.253 [4]</a:t>
            </a:r>
          </a:p>
          <a:p>
            <a:pPr lvl="0">
              <a:defRPr sz="1800">
                <a:solidFill>
                  <a:srgbClr val="000000"/>
                </a:solidFill>
              </a:defRPr>
            </a:pPr>
            <a:r>
              <a:rPr sz="1600" b="1">
                <a:latin typeface="Courier"/>
                <a:ea typeface="Courier"/>
                <a:cs typeface="Courier"/>
                <a:sym typeface="Courier"/>
              </a:rPr>
              <a:t>68.142.92.*=68.142.92.253 [2]</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p:nvPr/>
        </p:nvSpPr>
        <p:spPr>
          <a:xfrm>
            <a:off x="11835784" y="3194414"/>
            <a:ext cx="144191" cy="914726"/>
          </a:xfrm>
          <a:custGeom>
            <a:avLst/>
            <a:gdLst/>
            <a:ahLst/>
            <a:cxnLst>
              <a:cxn ang="0">
                <a:pos x="wd2" y="hd2"/>
              </a:cxn>
              <a:cxn ang="5400000">
                <a:pos x="wd2" y="hd2"/>
              </a:cxn>
              <a:cxn ang="10800000">
                <a:pos x="wd2" y="hd2"/>
              </a:cxn>
              <a:cxn ang="16200000">
                <a:pos x="wd2" y="hd2"/>
              </a:cxn>
            </a:cxnLst>
            <a:rect l="0" t="0" r="r" b="b"/>
            <a:pathLst>
              <a:path w="16658" h="21600" extrusionOk="0">
                <a:moveTo>
                  <a:pt x="9220" y="21600"/>
                </a:moveTo>
                <a:cubicBezTo>
                  <a:pt x="21600" y="14817"/>
                  <a:pt x="18527" y="7617"/>
                  <a:pt x="0" y="0"/>
                </a:cubicBezTo>
              </a:path>
            </a:pathLst>
          </a:custGeom>
          <a:ln w="25400">
            <a:solidFill>
              <a:srgbClr val="CEA841"/>
            </a:solidFill>
            <a:miter lim="400000"/>
          </a:ln>
        </p:spPr>
        <p:txBody>
          <a:bodyPr/>
          <a:lstStyle/>
          <a:p>
            <a:pPr lvl="0"/>
            <a:endParaRPr/>
          </a:p>
        </p:txBody>
      </p:sp>
      <p:sp>
        <p:nvSpPr>
          <p:cNvPr id="503" name="Shape 503"/>
          <p:cNvSpPr/>
          <p:nvPr/>
        </p:nvSpPr>
        <p:spPr>
          <a:xfrm>
            <a:off x="6136177" y="6210315"/>
            <a:ext cx="2775533" cy="1250961"/>
          </a:xfrm>
          <a:custGeom>
            <a:avLst/>
            <a:gdLst/>
            <a:ahLst/>
            <a:cxnLst>
              <a:cxn ang="0">
                <a:pos x="wd2" y="hd2"/>
              </a:cxn>
              <a:cxn ang="5400000">
                <a:pos x="wd2" y="hd2"/>
              </a:cxn>
              <a:cxn ang="10800000">
                <a:pos x="wd2" y="hd2"/>
              </a:cxn>
              <a:cxn ang="16200000">
                <a:pos x="wd2" y="hd2"/>
              </a:cxn>
            </a:cxnLst>
            <a:rect l="0" t="0" r="r" b="b"/>
            <a:pathLst>
              <a:path w="21600" h="16210" extrusionOk="0">
                <a:moveTo>
                  <a:pt x="21600" y="0"/>
                </a:moveTo>
                <a:cubicBezTo>
                  <a:pt x="15436" y="21079"/>
                  <a:pt x="8236" y="21600"/>
                  <a:pt x="0" y="1562"/>
                </a:cubicBezTo>
              </a:path>
            </a:pathLst>
          </a:custGeom>
          <a:ln w="88900">
            <a:solidFill>
              <a:srgbClr val="83827D"/>
            </a:solidFill>
            <a:prstDash val="sysDot"/>
            <a:miter lim="400000"/>
          </a:ln>
        </p:spPr>
        <p:txBody>
          <a:bodyPr/>
          <a:lstStyle/>
          <a:p>
            <a:pPr lvl="0"/>
            <a:endParaRPr/>
          </a:p>
        </p:txBody>
      </p:sp>
      <p:sp>
        <p:nvSpPr>
          <p:cNvPr id="504" name="Shape 504"/>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478" name="Shape 478"/>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479" name="Shape 479"/>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482" name="Group 482"/>
          <p:cNvGrpSpPr/>
          <p:nvPr/>
        </p:nvGrpSpPr>
        <p:grpSpPr>
          <a:xfrm>
            <a:off x="5296612" y="5687061"/>
            <a:ext cx="1539473" cy="1079501"/>
            <a:chOff x="129561" y="0"/>
            <a:chExt cx="1539471" cy="1079499"/>
          </a:xfrm>
        </p:grpSpPr>
        <p:pic>
          <p:nvPicPr>
            <p:cNvPr id="480"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81" name="Shape 481"/>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485" name="Group 485"/>
          <p:cNvGrpSpPr/>
          <p:nvPr/>
        </p:nvGrpSpPr>
        <p:grpSpPr>
          <a:xfrm>
            <a:off x="5296612" y="2744027"/>
            <a:ext cx="1539473" cy="1079501"/>
            <a:chOff x="129561" y="0"/>
            <a:chExt cx="1539471" cy="1079499"/>
          </a:xfrm>
        </p:grpSpPr>
        <p:pic>
          <p:nvPicPr>
            <p:cNvPr id="483"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84" name="Shape 484"/>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488" name="Group 488"/>
          <p:cNvGrpSpPr/>
          <p:nvPr/>
        </p:nvGrpSpPr>
        <p:grpSpPr>
          <a:xfrm>
            <a:off x="8060477" y="2626513"/>
            <a:ext cx="1798595" cy="1079501"/>
            <a:chOff x="0" y="0"/>
            <a:chExt cx="1798594" cy="1079499"/>
          </a:xfrm>
        </p:grpSpPr>
        <p:pic>
          <p:nvPicPr>
            <p:cNvPr id="486"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87" name="Shape 487"/>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491" name="Group 491"/>
          <p:cNvGrpSpPr/>
          <p:nvPr/>
        </p:nvGrpSpPr>
        <p:grpSpPr>
          <a:xfrm>
            <a:off x="8060477" y="5569547"/>
            <a:ext cx="1798595" cy="1079501"/>
            <a:chOff x="0" y="0"/>
            <a:chExt cx="1798594" cy="1079499"/>
          </a:xfrm>
        </p:grpSpPr>
        <p:pic>
          <p:nvPicPr>
            <p:cNvPr id="489"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90" name="Shape 490"/>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505" name="Shape 505"/>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506" name="Shape 506"/>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114300">
            <a:solidFill>
              <a:srgbClr val="83827D"/>
            </a:solidFill>
            <a:miter lim="400000"/>
          </a:ln>
        </p:spPr>
        <p:txBody>
          <a:bodyPr/>
          <a:lstStyle/>
          <a:p>
            <a:pPr lvl="0"/>
            <a:endParaRPr/>
          </a:p>
        </p:txBody>
      </p:sp>
      <p:sp>
        <p:nvSpPr>
          <p:cNvPr id="507" name="Shape 507"/>
          <p:cNvSpPr/>
          <p:nvPr/>
        </p:nvSpPr>
        <p:spPr>
          <a:xfrm>
            <a:off x="9401104" y="4700066"/>
            <a:ext cx="2137044" cy="1424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90" y="13955"/>
                  <a:pt x="9790" y="21155"/>
                  <a:pt x="0" y="21600"/>
                </a:cubicBezTo>
              </a:path>
            </a:pathLst>
          </a:custGeom>
          <a:ln w="25400">
            <a:solidFill>
              <a:srgbClr val="1A931F"/>
            </a:solidFill>
            <a:miter lim="400000"/>
          </a:ln>
        </p:spPr>
        <p:txBody>
          <a:bodyPr/>
          <a:lstStyle/>
          <a:p>
            <a:pPr lvl="0"/>
            <a:endParaRPr/>
          </a:p>
        </p:txBody>
      </p:sp>
      <p:grpSp>
        <p:nvGrpSpPr>
          <p:cNvPr id="497" name="Group 497"/>
          <p:cNvGrpSpPr/>
          <p:nvPr/>
        </p:nvGrpSpPr>
        <p:grpSpPr>
          <a:xfrm>
            <a:off x="10687053" y="2016797"/>
            <a:ext cx="1798595" cy="1582384"/>
            <a:chOff x="0" y="0"/>
            <a:chExt cx="1798594" cy="1582383"/>
          </a:xfrm>
        </p:grpSpPr>
        <p:pic>
          <p:nvPicPr>
            <p:cNvPr id="495" name="server.png"/>
            <p:cNvPicPr/>
            <p:nvPr/>
          </p:nvPicPr>
          <p:blipFill>
            <a:blip r:embed="rId4">
              <a:extLst/>
            </a:blip>
            <a:stretch>
              <a:fillRect/>
            </a:stretch>
          </p:blipFill>
          <p:spPr>
            <a:xfrm>
              <a:off x="463260" y="0"/>
              <a:ext cx="872074" cy="1220903"/>
            </a:xfrm>
            <a:prstGeom prst="rect">
              <a:avLst/>
            </a:prstGeom>
            <a:ln w="12700" cap="flat">
              <a:noFill/>
              <a:miter lim="400000"/>
            </a:ln>
            <a:effectLst/>
          </p:spPr>
        </p:pic>
        <p:sp>
          <p:nvSpPr>
            <p:cNvPr id="496" name="Shape 496"/>
            <p:cNvSpPr/>
            <p:nvPr/>
          </p:nvSpPr>
          <p:spPr>
            <a:xfrm>
              <a:off x="0" y="1226783"/>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68.142.77.176</a:t>
              </a:r>
            </a:p>
          </p:txBody>
        </p:sp>
      </p:grpSp>
      <p:grpSp>
        <p:nvGrpSpPr>
          <p:cNvPr id="500" name="Group 500"/>
          <p:cNvGrpSpPr/>
          <p:nvPr/>
        </p:nvGrpSpPr>
        <p:grpSpPr>
          <a:xfrm>
            <a:off x="10816614" y="4059286"/>
            <a:ext cx="1539473" cy="1079501"/>
            <a:chOff x="129561" y="0"/>
            <a:chExt cx="1539471" cy="1079499"/>
          </a:xfrm>
        </p:grpSpPr>
        <p:pic>
          <p:nvPicPr>
            <p:cNvPr id="498"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499" name="Shape 499"/>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a:t>
              </a:r>
            </a:p>
          </p:txBody>
        </p:sp>
      </p:grpSp>
      <p:sp>
        <p:nvSpPr>
          <p:cNvPr id="501" name="Shape 501"/>
          <p:cNvSpPr/>
          <p:nvPr/>
        </p:nvSpPr>
        <p:spPr>
          <a:xfrm>
            <a:off x="1775873" y="388174"/>
            <a:ext cx="4079479" cy="24634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16765" y="0"/>
                  <a:pt x="21600" y="4517"/>
                  <a:pt x="21600" y="10088"/>
                </a:cubicBezTo>
                <a:cubicBezTo>
                  <a:pt x="21600" y="12887"/>
                  <a:pt x="20379" y="15419"/>
                  <a:pt x="18408" y="17247"/>
                </a:cubicBezTo>
                <a:lnTo>
                  <a:pt x="21545" y="21600"/>
                </a:lnTo>
                <a:lnTo>
                  <a:pt x="17256" y="18162"/>
                </a:lnTo>
                <a:cubicBezTo>
                  <a:pt x="15454" y="19421"/>
                  <a:pt x="13225" y="20177"/>
                  <a:pt x="10801" y="20177"/>
                </a:cubicBezTo>
                <a:cubicBezTo>
                  <a:pt x="4837" y="20177"/>
                  <a:pt x="0" y="15660"/>
                  <a:pt x="0" y="10088"/>
                </a:cubicBezTo>
                <a:cubicBezTo>
                  <a:pt x="0" y="4517"/>
                  <a:pt x="4837" y="0"/>
                  <a:pt x="10801" y="0"/>
                </a:cubicBezTo>
                <a:close/>
              </a:path>
            </a:pathLst>
          </a:custGeom>
          <a:solidFill>
            <a:srgbClr val="FFFFFF"/>
          </a:solidFill>
          <a:ln w="25400">
            <a:solidFill>
              <a:srgbClr val="83827D"/>
            </a:solidFill>
            <a:miter lim="400000"/>
          </a:ln>
          <a:extLst>
            <a:ext uri="{C572A759-6A51-4108-AA02-DFA0A04FC94B}">
              <ma14:wrappingTextBoxFlag xmlns:ma14="http://schemas.microsoft.com/office/mac/drawingml/2011/main" xmlns="" val="1"/>
            </a:ext>
          </a:extLst>
        </p:spPr>
        <p:txBody>
          <a:bodyPr lIns="0" tIns="0" rIns="0" bIns="0" anchor="ctr"/>
          <a:lstStyle/>
          <a:p>
            <a:pPr lvl="0">
              <a:defRPr sz="1800">
                <a:solidFill>
                  <a:srgbClr val="000000"/>
                </a:solidFill>
              </a:defRPr>
            </a:pPr>
            <a:r>
              <a:rPr sz="1600" b="1">
                <a:latin typeface="Courier"/>
                <a:ea typeface="Courier"/>
                <a:cs typeface="Courier"/>
                <a:sym typeface="Courier"/>
              </a:rPr>
              <a:t>68.142.77.*=74.40.5.126 [4]</a:t>
            </a:r>
          </a:p>
          <a:p>
            <a:pPr lvl="0">
              <a:defRPr sz="1800">
                <a:solidFill>
                  <a:srgbClr val="000000"/>
                </a:solidFill>
              </a:defRPr>
            </a:pPr>
            <a:r>
              <a:rPr sz="1600" b="1">
                <a:latin typeface="Courier"/>
                <a:ea typeface="Courier"/>
                <a:cs typeface="Courier"/>
                <a:sym typeface="Courier"/>
              </a:rPr>
              <a:t>68.142.92.*=74.40.5.126 [2]</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p:nvPr/>
        </p:nvSpPr>
        <p:spPr>
          <a:xfrm>
            <a:off x="11835784" y="3194414"/>
            <a:ext cx="144191" cy="914726"/>
          </a:xfrm>
          <a:custGeom>
            <a:avLst/>
            <a:gdLst/>
            <a:ahLst/>
            <a:cxnLst>
              <a:cxn ang="0">
                <a:pos x="wd2" y="hd2"/>
              </a:cxn>
              <a:cxn ang="5400000">
                <a:pos x="wd2" y="hd2"/>
              </a:cxn>
              <a:cxn ang="10800000">
                <a:pos x="wd2" y="hd2"/>
              </a:cxn>
              <a:cxn ang="16200000">
                <a:pos x="wd2" y="hd2"/>
              </a:cxn>
            </a:cxnLst>
            <a:rect l="0" t="0" r="r" b="b"/>
            <a:pathLst>
              <a:path w="16658" h="21600" extrusionOk="0">
                <a:moveTo>
                  <a:pt x="9220" y="21600"/>
                </a:moveTo>
                <a:cubicBezTo>
                  <a:pt x="21600" y="14817"/>
                  <a:pt x="18527" y="7617"/>
                  <a:pt x="0" y="0"/>
                </a:cubicBezTo>
              </a:path>
            </a:pathLst>
          </a:custGeom>
          <a:ln w="25400">
            <a:solidFill>
              <a:srgbClr val="CEA841"/>
            </a:solidFill>
            <a:miter lim="400000"/>
          </a:ln>
        </p:spPr>
        <p:txBody>
          <a:bodyPr/>
          <a:lstStyle/>
          <a:p>
            <a:pPr lvl="0"/>
            <a:endParaRPr/>
          </a:p>
        </p:txBody>
      </p:sp>
      <p:sp>
        <p:nvSpPr>
          <p:cNvPr id="544" name="Shape 544"/>
          <p:cNvSpPr/>
          <p:nvPr/>
        </p:nvSpPr>
        <p:spPr>
          <a:xfrm>
            <a:off x="6136177" y="6210315"/>
            <a:ext cx="2775533" cy="1250961"/>
          </a:xfrm>
          <a:custGeom>
            <a:avLst/>
            <a:gdLst/>
            <a:ahLst/>
            <a:cxnLst>
              <a:cxn ang="0">
                <a:pos x="wd2" y="hd2"/>
              </a:cxn>
              <a:cxn ang="5400000">
                <a:pos x="wd2" y="hd2"/>
              </a:cxn>
              <a:cxn ang="10800000">
                <a:pos x="wd2" y="hd2"/>
              </a:cxn>
              <a:cxn ang="16200000">
                <a:pos x="wd2" y="hd2"/>
              </a:cxn>
            </a:cxnLst>
            <a:rect l="0" t="0" r="r" b="b"/>
            <a:pathLst>
              <a:path w="21600" h="16210" extrusionOk="0">
                <a:moveTo>
                  <a:pt x="21600" y="0"/>
                </a:moveTo>
                <a:cubicBezTo>
                  <a:pt x="15436" y="21079"/>
                  <a:pt x="8236" y="21600"/>
                  <a:pt x="0" y="1562"/>
                </a:cubicBezTo>
              </a:path>
            </a:pathLst>
          </a:custGeom>
          <a:ln w="88900">
            <a:solidFill>
              <a:srgbClr val="83827D"/>
            </a:solidFill>
            <a:prstDash val="sysDot"/>
            <a:miter lim="400000"/>
          </a:ln>
        </p:spPr>
        <p:txBody>
          <a:bodyPr/>
          <a:lstStyle/>
          <a:p>
            <a:pPr lvl="0"/>
            <a:endParaRPr/>
          </a:p>
        </p:txBody>
      </p:sp>
      <p:sp>
        <p:nvSpPr>
          <p:cNvPr id="545" name="Shape 545"/>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514" name="Shape 514"/>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515" name="Shape 515"/>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518" name="Group 518"/>
          <p:cNvGrpSpPr/>
          <p:nvPr/>
        </p:nvGrpSpPr>
        <p:grpSpPr>
          <a:xfrm>
            <a:off x="5296612" y="5687061"/>
            <a:ext cx="1539473" cy="1079501"/>
            <a:chOff x="129561" y="0"/>
            <a:chExt cx="1539471" cy="1079499"/>
          </a:xfrm>
        </p:grpSpPr>
        <p:pic>
          <p:nvPicPr>
            <p:cNvPr id="516"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517" name="Shape 517"/>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521" name="Group 521"/>
          <p:cNvGrpSpPr/>
          <p:nvPr/>
        </p:nvGrpSpPr>
        <p:grpSpPr>
          <a:xfrm>
            <a:off x="5296612" y="2744027"/>
            <a:ext cx="1539473" cy="1079501"/>
            <a:chOff x="129561" y="0"/>
            <a:chExt cx="1539471" cy="1079499"/>
          </a:xfrm>
        </p:grpSpPr>
        <p:pic>
          <p:nvPicPr>
            <p:cNvPr id="519"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520" name="Shape 520"/>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524" name="Group 524"/>
          <p:cNvGrpSpPr/>
          <p:nvPr/>
        </p:nvGrpSpPr>
        <p:grpSpPr>
          <a:xfrm>
            <a:off x="8060477" y="2626513"/>
            <a:ext cx="1798595" cy="1079501"/>
            <a:chOff x="0" y="0"/>
            <a:chExt cx="1798594" cy="1079499"/>
          </a:xfrm>
        </p:grpSpPr>
        <p:pic>
          <p:nvPicPr>
            <p:cNvPr id="522"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523" name="Shape 523"/>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527" name="Group 527"/>
          <p:cNvGrpSpPr/>
          <p:nvPr/>
        </p:nvGrpSpPr>
        <p:grpSpPr>
          <a:xfrm>
            <a:off x="8060477" y="5569547"/>
            <a:ext cx="1798595" cy="1079501"/>
            <a:chOff x="0" y="0"/>
            <a:chExt cx="1798594" cy="1079499"/>
          </a:xfrm>
        </p:grpSpPr>
        <p:pic>
          <p:nvPicPr>
            <p:cNvPr id="525"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526" name="Shape 526"/>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546" name="Shape 546"/>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547" name="Shape 547"/>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114300">
            <a:solidFill>
              <a:srgbClr val="83827D"/>
            </a:solidFill>
            <a:miter lim="400000"/>
          </a:ln>
        </p:spPr>
        <p:txBody>
          <a:bodyPr/>
          <a:lstStyle/>
          <a:p>
            <a:pPr lvl="0"/>
            <a:endParaRPr/>
          </a:p>
        </p:txBody>
      </p:sp>
      <p:sp>
        <p:nvSpPr>
          <p:cNvPr id="548" name="Shape 548"/>
          <p:cNvSpPr/>
          <p:nvPr/>
        </p:nvSpPr>
        <p:spPr>
          <a:xfrm>
            <a:off x="9401104" y="4700066"/>
            <a:ext cx="2137044" cy="1424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90" y="13955"/>
                  <a:pt x="9790" y="21155"/>
                  <a:pt x="0" y="21600"/>
                </a:cubicBezTo>
              </a:path>
            </a:pathLst>
          </a:custGeom>
          <a:ln w="25400">
            <a:solidFill>
              <a:srgbClr val="1A931F"/>
            </a:solidFill>
            <a:miter lim="400000"/>
          </a:ln>
        </p:spPr>
        <p:txBody>
          <a:bodyPr/>
          <a:lstStyle/>
          <a:p>
            <a:pPr lvl="0"/>
            <a:endParaRPr/>
          </a:p>
        </p:txBody>
      </p:sp>
      <p:grpSp>
        <p:nvGrpSpPr>
          <p:cNvPr id="533" name="Group 533"/>
          <p:cNvGrpSpPr/>
          <p:nvPr/>
        </p:nvGrpSpPr>
        <p:grpSpPr>
          <a:xfrm>
            <a:off x="10687053" y="2016797"/>
            <a:ext cx="1798595" cy="1582384"/>
            <a:chOff x="0" y="0"/>
            <a:chExt cx="1798594" cy="1582383"/>
          </a:xfrm>
        </p:grpSpPr>
        <p:pic>
          <p:nvPicPr>
            <p:cNvPr id="531" name="server.png"/>
            <p:cNvPicPr/>
            <p:nvPr/>
          </p:nvPicPr>
          <p:blipFill>
            <a:blip r:embed="rId4">
              <a:extLst/>
            </a:blip>
            <a:stretch>
              <a:fillRect/>
            </a:stretch>
          </p:blipFill>
          <p:spPr>
            <a:xfrm>
              <a:off x="463260" y="0"/>
              <a:ext cx="872074" cy="1220903"/>
            </a:xfrm>
            <a:prstGeom prst="rect">
              <a:avLst/>
            </a:prstGeom>
            <a:ln w="12700" cap="flat">
              <a:noFill/>
              <a:miter lim="400000"/>
            </a:ln>
            <a:effectLst/>
          </p:spPr>
        </p:pic>
        <p:sp>
          <p:nvSpPr>
            <p:cNvPr id="532" name="Shape 532"/>
            <p:cNvSpPr/>
            <p:nvPr/>
          </p:nvSpPr>
          <p:spPr>
            <a:xfrm>
              <a:off x="0" y="1226783"/>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68.142.77.176</a:t>
              </a:r>
            </a:p>
          </p:txBody>
        </p:sp>
      </p:grpSp>
      <p:grpSp>
        <p:nvGrpSpPr>
          <p:cNvPr id="536" name="Group 536"/>
          <p:cNvGrpSpPr/>
          <p:nvPr/>
        </p:nvGrpSpPr>
        <p:grpSpPr>
          <a:xfrm>
            <a:off x="10816614" y="4059286"/>
            <a:ext cx="1539473" cy="1079501"/>
            <a:chOff x="129561" y="0"/>
            <a:chExt cx="1539471" cy="1079499"/>
          </a:xfrm>
        </p:grpSpPr>
        <p:pic>
          <p:nvPicPr>
            <p:cNvPr id="534"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535" name="Shape 535"/>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a:t>
              </a:r>
            </a:p>
          </p:txBody>
        </p:sp>
      </p:grpSp>
      <p:grpSp>
        <p:nvGrpSpPr>
          <p:cNvPr id="541" name="Group 541"/>
          <p:cNvGrpSpPr/>
          <p:nvPr/>
        </p:nvGrpSpPr>
        <p:grpSpPr>
          <a:xfrm>
            <a:off x="1593307" y="3345493"/>
            <a:ext cx="4524078" cy="2224888"/>
            <a:chOff x="0" y="0"/>
            <a:chExt cx="4524076" cy="2224887"/>
          </a:xfrm>
        </p:grpSpPr>
        <p:sp>
          <p:nvSpPr>
            <p:cNvPr id="537" name="Shape 537"/>
            <p:cNvSpPr/>
            <p:nvPr/>
          </p:nvSpPr>
          <p:spPr>
            <a:xfrm>
              <a:off x="4335457" y="2016147"/>
              <a:ext cx="188620" cy="208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538" name="Shape 538"/>
            <p:cNvSpPr/>
            <p:nvPr/>
          </p:nvSpPr>
          <p:spPr>
            <a:xfrm>
              <a:off x="4087213" y="1764261"/>
              <a:ext cx="343717"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539" name="Shape 539"/>
            <p:cNvSpPr/>
            <p:nvPr/>
          </p:nvSpPr>
          <p:spPr>
            <a:xfrm>
              <a:off x="3624364" y="1399368"/>
              <a:ext cx="597717" cy="63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540" name="Shape 540"/>
            <p:cNvSpPr/>
            <p:nvPr/>
          </p:nvSpPr>
          <p:spPr>
            <a:xfrm>
              <a:off x="0" y="0"/>
              <a:ext cx="3922132" cy="1925189"/>
            </a:xfrm>
            <a:prstGeom prst="roundRect">
              <a:avLst>
                <a:gd name="adj" fmla="val 15000"/>
              </a:avLst>
            </a:pr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1500" b="1">
                  <a:solidFill>
                    <a:srgbClr val="000000"/>
                  </a:solidFill>
                  <a:latin typeface="Courier"/>
                  <a:ea typeface="Courier"/>
                  <a:cs typeface="Courier"/>
                  <a:sym typeface="Courier"/>
                </a:defRPr>
              </a:pPr>
              <a:endParaRPr/>
            </a:p>
          </p:txBody>
        </p:sp>
      </p:grpSp>
      <p:sp>
        <p:nvSpPr>
          <p:cNvPr id="542" name="Shape 542"/>
          <p:cNvSpPr/>
          <p:nvPr/>
        </p:nvSpPr>
        <p:spPr>
          <a:xfrm>
            <a:off x="1724100" y="3784600"/>
            <a:ext cx="3772496" cy="1066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1600" b="1">
                <a:latin typeface="Courier"/>
                <a:ea typeface="Courier"/>
                <a:cs typeface="Courier"/>
                <a:sym typeface="Courier"/>
              </a:rPr>
              <a:t>68.142.77.*=74.40.5.126 [5]</a:t>
            </a:r>
          </a:p>
          <a:p>
            <a:pPr lvl="0">
              <a:defRPr sz="1800">
                <a:solidFill>
                  <a:srgbClr val="000000"/>
                </a:solidFill>
              </a:defRPr>
            </a:pPr>
            <a:r>
              <a:rPr sz="1600" b="1">
                <a:latin typeface="Courier"/>
                <a:ea typeface="Courier"/>
                <a:cs typeface="Courier"/>
                <a:sym typeface="Courier"/>
              </a:rPr>
              <a:t>68.142.92.*=74.40.5.126 [3]</a:t>
            </a:r>
          </a:p>
          <a:p>
            <a:pPr lvl="0">
              <a:defRPr sz="1800">
                <a:solidFill>
                  <a:srgbClr val="000000"/>
                </a:solidFill>
              </a:defRPr>
            </a:pPr>
            <a:r>
              <a:rPr sz="1600" b="1">
                <a:latin typeface="Courier"/>
                <a:ea typeface="Courier"/>
                <a:cs typeface="Courier"/>
                <a:sym typeface="Courier"/>
              </a:rPr>
              <a:t>68.142.77.*=68.142.92.249 [3]</a:t>
            </a:r>
          </a:p>
          <a:p>
            <a:pPr lvl="0">
              <a:defRPr sz="1800">
                <a:solidFill>
                  <a:srgbClr val="000000"/>
                </a:solidFill>
              </a:defRPr>
            </a:pPr>
            <a:r>
              <a:rPr sz="1600" b="1">
                <a:latin typeface="Courier"/>
                <a:ea typeface="Courier"/>
                <a:cs typeface="Courier"/>
                <a:sym typeface="Courier"/>
              </a:rPr>
              <a:t>68.142.92.*=68.142.92.249 [2]</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p:nvPr/>
        </p:nvSpPr>
        <p:spPr>
          <a:xfrm>
            <a:off x="11835784" y="3194414"/>
            <a:ext cx="144191" cy="914726"/>
          </a:xfrm>
          <a:custGeom>
            <a:avLst/>
            <a:gdLst/>
            <a:ahLst/>
            <a:cxnLst>
              <a:cxn ang="0">
                <a:pos x="wd2" y="hd2"/>
              </a:cxn>
              <a:cxn ang="5400000">
                <a:pos x="wd2" y="hd2"/>
              </a:cxn>
              <a:cxn ang="10800000">
                <a:pos x="wd2" y="hd2"/>
              </a:cxn>
              <a:cxn ang="16200000">
                <a:pos x="wd2" y="hd2"/>
              </a:cxn>
            </a:cxnLst>
            <a:rect l="0" t="0" r="r" b="b"/>
            <a:pathLst>
              <a:path w="16658" h="21600" extrusionOk="0">
                <a:moveTo>
                  <a:pt x="9220" y="21600"/>
                </a:moveTo>
                <a:cubicBezTo>
                  <a:pt x="21600" y="14817"/>
                  <a:pt x="18527" y="7617"/>
                  <a:pt x="0" y="0"/>
                </a:cubicBezTo>
              </a:path>
            </a:pathLst>
          </a:custGeom>
          <a:ln w="127000">
            <a:solidFill>
              <a:srgbClr val="902422"/>
            </a:solidFill>
            <a:miter lim="400000"/>
          </a:ln>
        </p:spPr>
        <p:txBody>
          <a:bodyPr/>
          <a:lstStyle/>
          <a:p>
            <a:pPr lvl="0"/>
            <a:endParaRPr/>
          </a:p>
        </p:txBody>
      </p:sp>
      <p:sp>
        <p:nvSpPr>
          <p:cNvPr id="601" name="Shape 601"/>
          <p:cNvSpPr/>
          <p:nvPr/>
        </p:nvSpPr>
        <p:spPr>
          <a:xfrm>
            <a:off x="11586350" y="2807989"/>
            <a:ext cx="393625" cy="1791048"/>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5235"/>
                  <a:pt x="21600" y="8035"/>
                  <a:pt x="0" y="0"/>
                </a:cubicBezTo>
              </a:path>
            </a:pathLst>
          </a:custGeom>
          <a:ln w="25400">
            <a:solidFill>
              <a:srgbClr val="CEA841"/>
            </a:solidFill>
            <a:miter lim="400000"/>
          </a:ln>
        </p:spPr>
        <p:txBody>
          <a:bodyPr/>
          <a:lstStyle/>
          <a:p>
            <a:pPr lvl="0"/>
            <a:endParaRPr/>
          </a:p>
        </p:txBody>
      </p:sp>
      <p:sp>
        <p:nvSpPr>
          <p:cNvPr id="602" name="Shape 602"/>
          <p:cNvSpPr/>
          <p:nvPr/>
        </p:nvSpPr>
        <p:spPr>
          <a:xfrm>
            <a:off x="963057" y="4318000"/>
            <a:ext cx="2038696" cy="31537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008" y="17071"/>
                  <a:pt x="808" y="9871"/>
                  <a:pt x="0" y="0"/>
                </a:cubicBezTo>
              </a:path>
            </a:pathLst>
          </a:custGeom>
          <a:ln w="127000">
            <a:solidFill>
              <a:srgbClr val="902422"/>
            </a:solidFill>
            <a:miter lim="400000"/>
          </a:ln>
        </p:spPr>
        <p:txBody>
          <a:bodyPr/>
          <a:lstStyle/>
          <a:p>
            <a:pPr lvl="0"/>
            <a:endParaRPr/>
          </a:p>
        </p:txBody>
      </p:sp>
      <p:sp>
        <p:nvSpPr>
          <p:cNvPr id="603" name="Shape 603"/>
          <p:cNvSpPr/>
          <p:nvPr/>
        </p:nvSpPr>
        <p:spPr>
          <a:xfrm>
            <a:off x="1165429" y="4694639"/>
            <a:ext cx="1339456" cy="1138048"/>
          </a:xfrm>
          <a:custGeom>
            <a:avLst/>
            <a:gdLst/>
            <a:ahLst/>
            <a:cxnLst>
              <a:cxn ang="0">
                <a:pos x="wd2" y="hd2"/>
              </a:cxn>
              <a:cxn ang="5400000">
                <a:pos x="wd2" y="hd2"/>
              </a:cxn>
              <a:cxn ang="10800000">
                <a:pos x="wd2" y="hd2"/>
              </a:cxn>
              <a:cxn ang="16200000">
                <a:pos x="wd2" y="hd2"/>
              </a:cxn>
            </a:cxnLst>
            <a:rect l="0" t="0" r="r" b="b"/>
            <a:pathLst>
              <a:path w="21503" h="19170" extrusionOk="0">
                <a:moveTo>
                  <a:pt x="21503" y="18303"/>
                </a:moveTo>
                <a:cubicBezTo>
                  <a:pt x="7070" y="21600"/>
                  <a:pt x="-97" y="15499"/>
                  <a:pt x="1" y="0"/>
                </a:cubicBezTo>
              </a:path>
            </a:pathLst>
          </a:custGeom>
          <a:ln w="127000">
            <a:solidFill>
              <a:srgbClr val="902422"/>
            </a:solidFill>
            <a:miter lim="400000"/>
          </a:ln>
        </p:spPr>
        <p:txBody>
          <a:bodyPr/>
          <a:lstStyle/>
          <a:p>
            <a:pPr lvl="0"/>
            <a:endParaRPr/>
          </a:p>
        </p:txBody>
      </p:sp>
      <p:sp>
        <p:nvSpPr>
          <p:cNvPr id="604" name="Shape 604"/>
          <p:cNvSpPr/>
          <p:nvPr/>
        </p:nvSpPr>
        <p:spPr>
          <a:xfrm>
            <a:off x="3001752" y="5915389"/>
            <a:ext cx="3265622" cy="639192"/>
          </a:xfrm>
          <a:custGeom>
            <a:avLst/>
            <a:gdLst/>
            <a:ahLst/>
            <a:cxnLst>
              <a:cxn ang="0">
                <a:pos x="wd2" y="hd2"/>
              </a:cxn>
              <a:cxn ang="5400000">
                <a:pos x="wd2" y="hd2"/>
              </a:cxn>
              <a:cxn ang="10800000">
                <a:pos x="wd2" y="hd2"/>
              </a:cxn>
              <a:cxn ang="16200000">
                <a:pos x="wd2" y="hd2"/>
              </a:cxn>
            </a:cxnLst>
            <a:rect l="0" t="0" r="r" b="b"/>
            <a:pathLst>
              <a:path w="21600" h="16311" extrusionOk="0">
                <a:moveTo>
                  <a:pt x="21600" y="4948"/>
                </a:moveTo>
                <a:cubicBezTo>
                  <a:pt x="14118" y="21600"/>
                  <a:pt x="6918" y="19951"/>
                  <a:pt x="0" y="0"/>
                </a:cubicBezTo>
              </a:path>
            </a:pathLst>
          </a:custGeom>
          <a:ln w="127000">
            <a:solidFill>
              <a:srgbClr val="902422"/>
            </a:solidFill>
            <a:miter lim="400000"/>
          </a:ln>
        </p:spPr>
        <p:txBody>
          <a:bodyPr/>
          <a:lstStyle/>
          <a:p>
            <a:pPr lvl="0"/>
            <a:endParaRPr/>
          </a:p>
        </p:txBody>
      </p:sp>
      <p:sp>
        <p:nvSpPr>
          <p:cNvPr id="605" name="Shape 605"/>
          <p:cNvSpPr/>
          <p:nvPr/>
        </p:nvSpPr>
        <p:spPr>
          <a:xfrm>
            <a:off x="6066348" y="6109297"/>
            <a:ext cx="2893426" cy="1351979"/>
          </a:xfrm>
          <a:custGeom>
            <a:avLst/>
            <a:gdLst/>
            <a:ahLst/>
            <a:cxnLst>
              <a:cxn ang="0">
                <a:pos x="wd2" y="hd2"/>
              </a:cxn>
              <a:cxn ang="5400000">
                <a:pos x="wd2" y="hd2"/>
              </a:cxn>
              <a:cxn ang="10800000">
                <a:pos x="wd2" y="hd2"/>
              </a:cxn>
              <a:cxn ang="16200000">
                <a:pos x="wd2" y="hd2"/>
              </a:cxn>
            </a:cxnLst>
            <a:rect l="0" t="0" r="r" b="b"/>
            <a:pathLst>
              <a:path w="21600" h="16208" extrusionOk="0">
                <a:moveTo>
                  <a:pt x="21600" y="0"/>
                </a:moveTo>
                <a:cubicBezTo>
                  <a:pt x="15480" y="21130"/>
                  <a:pt x="8280" y="21600"/>
                  <a:pt x="0" y="1409"/>
                </a:cubicBezTo>
              </a:path>
            </a:pathLst>
          </a:custGeom>
          <a:ln w="127000">
            <a:solidFill>
              <a:srgbClr val="902422"/>
            </a:solidFill>
            <a:miter lim="400000"/>
          </a:ln>
        </p:spPr>
        <p:txBody>
          <a:bodyPr/>
          <a:lstStyle/>
          <a:p>
            <a:pPr lvl="0"/>
            <a:endParaRPr/>
          </a:p>
        </p:txBody>
      </p:sp>
      <p:sp>
        <p:nvSpPr>
          <p:cNvPr id="606" name="Shape 606"/>
          <p:cNvSpPr/>
          <p:nvPr/>
        </p:nvSpPr>
        <p:spPr>
          <a:xfrm>
            <a:off x="6136177" y="6210315"/>
            <a:ext cx="2775533" cy="1250961"/>
          </a:xfrm>
          <a:custGeom>
            <a:avLst/>
            <a:gdLst/>
            <a:ahLst/>
            <a:cxnLst>
              <a:cxn ang="0">
                <a:pos x="wd2" y="hd2"/>
              </a:cxn>
              <a:cxn ang="5400000">
                <a:pos x="wd2" y="hd2"/>
              </a:cxn>
              <a:cxn ang="10800000">
                <a:pos x="wd2" y="hd2"/>
              </a:cxn>
              <a:cxn ang="16200000">
                <a:pos x="wd2" y="hd2"/>
              </a:cxn>
            </a:cxnLst>
            <a:rect l="0" t="0" r="r" b="b"/>
            <a:pathLst>
              <a:path w="21600" h="16210" extrusionOk="0">
                <a:moveTo>
                  <a:pt x="21600" y="0"/>
                </a:moveTo>
                <a:cubicBezTo>
                  <a:pt x="15436" y="21079"/>
                  <a:pt x="8236" y="21600"/>
                  <a:pt x="0" y="1562"/>
                </a:cubicBezTo>
              </a:path>
            </a:pathLst>
          </a:custGeom>
          <a:ln w="88900">
            <a:solidFill>
              <a:srgbClr val="83827D"/>
            </a:solidFill>
            <a:prstDash val="sysDot"/>
            <a:miter lim="400000"/>
          </a:ln>
        </p:spPr>
        <p:txBody>
          <a:bodyPr/>
          <a:lstStyle/>
          <a:p>
            <a:pPr lvl="0"/>
            <a:endParaRPr/>
          </a:p>
        </p:txBody>
      </p:sp>
      <p:sp>
        <p:nvSpPr>
          <p:cNvPr id="607" name="Shape 607"/>
          <p:cNvSpPr/>
          <p:nvPr/>
        </p:nvSpPr>
        <p:spPr>
          <a:xfrm>
            <a:off x="8959773" y="4627023"/>
            <a:ext cx="2570604" cy="1502104"/>
          </a:xfrm>
          <a:custGeom>
            <a:avLst/>
            <a:gdLst/>
            <a:ahLst/>
            <a:cxnLst>
              <a:cxn ang="0">
                <a:pos x="wd2" y="hd2"/>
              </a:cxn>
              <a:cxn ang="5400000">
                <a:pos x="wd2" y="hd2"/>
              </a:cxn>
              <a:cxn ang="10800000">
                <a:pos x="wd2" y="hd2"/>
              </a:cxn>
              <a:cxn ang="16200000">
                <a:pos x="wd2" y="hd2"/>
              </a:cxn>
            </a:cxnLst>
            <a:rect l="0" t="0" r="r" b="b"/>
            <a:pathLst>
              <a:path w="21600" h="20146" extrusionOk="0">
                <a:moveTo>
                  <a:pt x="21600" y="0"/>
                </a:moveTo>
                <a:cubicBezTo>
                  <a:pt x="17415" y="14973"/>
                  <a:pt x="10215" y="21600"/>
                  <a:pt x="0" y="19880"/>
                </a:cubicBezTo>
              </a:path>
            </a:pathLst>
          </a:custGeom>
          <a:ln w="127000">
            <a:solidFill>
              <a:srgbClr val="902422"/>
            </a:solidFill>
            <a:miter lim="400000"/>
          </a:ln>
        </p:spPr>
        <p:txBody>
          <a:bodyPr/>
          <a:lstStyle/>
          <a:p>
            <a:pPr lvl="0"/>
            <a:endParaRPr/>
          </a:p>
        </p:txBody>
      </p:sp>
      <p:sp>
        <p:nvSpPr>
          <p:cNvPr id="608" name="Shape 608"/>
          <p:cNvSpPr/>
          <p:nvPr/>
        </p:nvSpPr>
        <p:spPr>
          <a:xfrm>
            <a:off x="3001752" y="5915389"/>
            <a:ext cx="3265622" cy="639192"/>
          </a:xfrm>
          <a:custGeom>
            <a:avLst/>
            <a:gdLst/>
            <a:ahLst/>
            <a:cxnLst>
              <a:cxn ang="0">
                <a:pos x="wd2" y="hd2"/>
              </a:cxn>
              <a:cxn ang="5400000">
                <a:pos x="wd2" y="hd2"/>
              </a:cxn>
              <a:cxn ang="10800000">
                <a:pos x="wd2" y="hd2"/>
              </a:cxn>
              <a:cxn ang="16200000">
                <a:pos x="wd2" y="hd2"/>
              </a:cxn>
            </a:cxnLst>
            <a:rect l="0" t="0" r="r" b="b"/>
            <a:pathLst>
              <a:path w="21600" h="16311" extrusionOk="0">
                <a:moveTo>
                  <a:pt x="21600" y="4948"/>
                </a:moveTo>
                <a:cubicBezTo>
                  <a:pt x="14118" y="21600"/>
                  <a:pt x="6918" y="19951"/>
                  <a:pt x="0" y="0"/>
                </a:cubicBezTo>
              </a:path>
            </a:pathLst>
          </a:custGeom>
          <a:ln w="25400">
            <a:solidFill>
              <a:srgbClr val="1A931F"/>
            </a:solidFill>
            <a:miter lim="400000"/>
          </a:ln>
        </p:spPr>
        <p:txBody>
          <a:bodyPr/>
          <a:lstStyle/>
          <a:p>
            <a:pPr lvl="0"/>
            <a:endParaRPr/>
          </a:p>
        </p:txBody>
      </p:sp>
      <p:sp>
        <p:nvSpPr>
          <p:cNvPr id="609" name="Shape 609"/>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562" name="Shape 562"/>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563" name="Shape 563"/>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566" name="Group 566"/>
          <p:cNvGrpSpPr/>
          <p:nvPr/>
        </p:nvGrpSpPr>
        <p:grpSpPr>
          <a:xfrm>
            <a:off x="5296612" y="5687061"/>
            <a:ext cx="1539473" cy="1079501"/>
            <a:chOff x="129561" y="0"/>
            <a:chExt cx="1539471" cy="1079499"/>
          </a:xfrm>
        </p:grpSpPr>
        <p:pic>
          <p:nvPicPr>
            <p:cNvPr id="564"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565" name="Shape 565"/>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569" name="Group 569"/>
          <p:cNvGrpSpPr/>
          <p:nvPr/>
        </p:nvGrpSpPr>
        <p:grpSpPr>
          <a:xfrm>
            <a:off x="5296612" y="2744027"/>
            <a:ext cx="1539473" cy="1079501"/>
            <a:chOff x="129561" y="0"/>
            <a:chExt cx="1539471" cy="1079499"/>
          </a:xfrm>
        </p:grpSpPr>
        <p:pic>
          <p:nvPicPr>
            <p:cNvPr id="567"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568" name="Shape 568"/>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572" name="Group 572"/>
          <p:cNvGrpSpPr/>
          <p:nvPr/>
        </p:nvGrpSpPr>
        <p:grpSpPr>
          <a:xfrm>
            <a:off x="8060477" y="2626513"/>
            <a:ext cx="1798595" cy="1079501"/>
            <a:chOff x="0" y="0"/>
            <a:chExt cx="1798594" cy="1079499"/>
          </a:xfrm>
        </p:grpSpPr>
        <p:pic>
          <p:nvPicPr>
            <p:cNvPr id="570"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571" name="Shape 571"/>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575" name="Group 575"/>
          <p:cNvGrpSpPr/>
          <p:nvPr/>
        </p:nvGrpSpPr>
        <p:grpSpPr>
          <a:xfrm>
            <a:off x="8060477" y="5569547"/>
            <a:ext cx="1798595" cy="1079501"/>
            <a:chOff x="0" y="0"/>
            <a:chExt cx="1798594" cy="1079499"/>
          </a:xfrm>
        </p:grpSpPr>
        <p:pic>
          <p:nvPicPr>
            <p:cNvPr id="573"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574" name="Shape 574"/>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610" name="Shape 610"/>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611" name="Shape 611"/>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114300">
            <a:solidFill>
              <a:srgbClr val="83827D"/>
            </a:solidFill>
            <a:miter lim="400000"/>
          </a:ln>
        </p:spPr>
        <p:txBody>
          <a:bodyPr/>
          <a:lstStyle/>
          <a:p>
            <a:pPr lvl="0"/>
            <a:endParaRPr/>
          </a:p>
        </p:txBody>
      </p:sp>
      <p:sp>
        <p:nvSpPr>
          <p:cNvPr id="612" name="Shape 612"/>
          <p:cNvSpPr/>
          <p:nvPr/>
        </p:nvSpPr>
        <p:spPr>
          <a:xfrm>
            <a:off x="9401104" y="4700066"/>
            <a:ext cx="2137044" cy="1424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90" y="13955"/>
                  <a:pt x="9790" y="21155"/>
                  <a:pt x="0" y="21600"/>
                </a:cubicBezTo>
              </a:path>
            </a:pathLst>
          </a:custGeom>
          <a:ln w="25400">
            <a:solidFill>
              <a:srgbClr val="1A931F"/>
            </a:solidFill>
            <a:miter lim="400000"/>
          </a:ln>
        </p:spPr>
        <p:txBody>
          <a:bodyPr/>
          <a:lstStyle/>
          <a:p>
            <a:pPr lvl="0"/>
            <a:endParaRPr/>
          </a:p>
        </p:txBody>
      </p:sp>
      <p:grpSp>
        <p:nvGrpSpPr>
          <p:cNvPr id="581" name="Group 581"/>
          <p:cNvGrpSpPr/>
          <p:nvPr/>
        </p:nvGrpSpPr>
        <p:grpSpPr>
          <a:xfrm>
            <a:off x="10687053" y="2016797"/>
            <a:ext cx="1798595" cy="1582384"/>
            <a:chOff x="0" y="0"/>
            <a:chExt cx="1798594" cy="1582383"/>
          </a:xfrm>
        </p:grpSpPr>
        <p:pic>
          <p:nvPicPr>
            <p:cNvPr id="579" name="server.png"/>
            <p:cNvPicPr/>
            <p:nvPr/>
          </p:nvPicPr>
          <p:blipFill>
            <a:blip r:embed="rId4">
              <a:extLst/>
            </a:blip>
            <a:stretch>
              <a:fillRect/>
            </a:stretch>
          </p:blipFill>
          <p:spPr>
            <a:xfrm>
              <a:off x="463260" y="0"/>
              <a:ext cx="872074" cy="1220903"/>
            </a:xfrm>
            <a:prstGeom prst="rect">
              <a:avLst/>
            </a:prstGeom>
            <a:ln w="12700" cap="flat">
              <a:noFill/>
              <a:miter lim="400000"/>
            </a:ln>
            <a:effectLst/>
          </p:spPr>
        </p:pic>
        <p:sp>
          <p:nvSpPr>
            <p:cNvPr id="580" name="Shape 580"/>
            <p:cNvSpPr/>
            <p:nvPr/>
          </p:nvSpPr>
          <p:spPr>
            <a:xfrm>
              <a:off x="0" y="1226783"/>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68.142.77.176</a:t>
              </a:r>
            </a:p>
          </p:txBody>
        </p:sp>
      </p:grpSp>
      <p:grpSp>
        <p:nvGrpSpPr>
          <p:cNvPr id="584" name="Group 584"/>
          <p:cNvGrpSpPr/>
          <p:nvPr/>
        </p:nvGrpSpPr>
        <p:grpSpPr>
          <a:xfrm>
            <a:off x="10816614" y="4059286"/>
            <a:ext cx="1539473" cy="1079501"/>
            <a:chOff x="129561" y="0"/>
            <a:chExt cx="1539471" cy="1079499"/>
          </a:xfrm>
        </p:grpSpPr>
        <p:pic>
          <p:nvPicPr>
            <p:cNvPr id="582"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583" name="Shape 583"/>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a:t>
              </a:r>
            </a:p>
          </p:txBody>
        </p:sp>
      </p:grpSp>
      <p:pic>
        <p:nvPicPr>
          <p:cNvPr id="585" name="hub.png"/>
          <p:cNvPicPr/>
          <p:nvPr/>
        </p:nvPicPr>
        <p:blipFill>
          <a:blip r:embed="rId5">
            <a:extLst/>
          </a:blip>
          <a:stretch>
            <a:fillRect/>
          </a:stretch>
        </p:blipFill>
        <p:spPr>
          <a:xfrm>
            <a:off x="543957" y="3943350"/>
            <a:ext cx="838201" cy="749300"/>
          </a:xfrm>
          <a:prstGeom prst="rect">
            <a:avLst/>
          </a:prstGeom>
          <a:ln w="12700">
            <a:miter lim="400000"/>
          </a:ln>
        </p:spPr>
      </p:pic>
      <p:grpSp>
        <p:nvGrpSpPr>
          <p:cNvPr id="588" name="Group 588"/>
          <p:cNvGrpSpPr/>
          <p:nvPr/>
        </p:nvGrpSpPr>
        <p:grpSpPr>
          <a:xfrm>
            <a:off x="2167235" y="6861265"/>
            <a:ext cx="1669034" cy="1220904"/>
            <a:chOff x="-64780" y="0"/>
            <a:chExt cx="1669033" cy="1220902"/>
          </a:xfrm>
        </p:grpSpPr>
        <p:pic>
          <p:nvPicPr>
            <p:cNvPr id="586" name="pc.png"/>
            <p:cNvPicPr/>
            <p:nvPr/>
          </p:nvPicPr>
          <p:blipFill>
            <a:blip r:embed="rId6">
              <a:extLst/>
            </a:blip>
            <a:stretch>
              <a:fillRect/>
            </a:stretch>
          </p:blipFill>
          <p:spPr>
            <a:xfrm>
              <a:off x="268085" y="0"/>
              <a:ext cx="1003301" cy="901700"/>
            </a:xfrm>
            <a:prstGeom prst="rect">
              <a:avLst/>
            </a:prstGeom>
            <a:ln w="12700" cap="flat">
              <a:noFill/>
              <a:miter lim="400000"/>
            </a:ln>
            <a:effectLst/>
          </p:spPr>
        </p:pic>
        <p:sp>
          <p:nvSpPr>
            <p:cNvPr id="587" name="Shape 587"/>
            <p:cNvSpPr/>
            <p:nvPr/>
          </p:nvSpPr>
          <p:spPr>
            <a:xfrm>
              <a:off x="-64781" y="865302"/>
              <a:ext cx="1669034"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192.168.1.10</a:t>
              </a:r>
            </a:p>
          </p:txBody>
        </p:sp>
      </p:grpSp>
      <p:grpSp>
        <p:nvGrpSpPr>
          <p:cNvPr id="591" name="Group 591"/>
          <p:cNvGrpSpPr/>
          <p:nvPr/>
        </p:nvGrpSpPr>
        <p:grpSpPr>
          <a:xfrm>
            <a:off x="2102455" y="5375639"/>
            <a:ext cx="1798595" cy="1079501"/>
            <a:chOff x="0" y="0"/>
            <a:chExt cx="1798594" cy="1079499"/>
          </a:xfrm>
        </p:grpSpPr>
        <p:pic>
          <p:nvPicPr>
            <p:cNvPr id="589"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590" name="Shape 590"/>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192.168.1.222</a:t>
              </a:r>
            </a:p>
          </p:txBody>
        </p:sp>
      </p:grpSp>
      <p:sp>
        <p:nvSpPr>
          <p:cNvPr id="613" name="Shape 613"/>
          <p:cNvSpPr/>
          <p:nvPr/>
        </p:nvSpPr>
        <p:spPr>
          <a:xfrm>
            <a:off x="995953" y="4679981"/>
            <a:ext cx="1672097" cy="26024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112" y="16596"/>
                  <a:pt x="1912" y="9396"/>
                  <a:pt x="0" y="0"/>
                </a:cubicBezTo>
              </a:path>
            </a:pathLst>
          </a:custGeom>
          <a:ln w="25400">
            <a:solidFill>
              <a:srgbClr val="CEA841"/>
            </a:solidFill>
            <a:miter lim="400000"/>
          </a:ln>
        </p:spPr>
        <p:txBody>
          <a:bodyPr/>
          <a:lstStyle/>
          <a:p>
            <a:pPr lvl="0"/>
            <a:endParaRPr/>
          </a:p>
        </p:txBody>
      </p:sp>
      <p:sp>
        <p:nvSpPr>
          <p:cNvPr id="614" name="Shape 614"/>
          <p:cNvSpPr/>
          <p:nvPr/>
        </p:nvSpPr>
        <p:spPr>
          <a:xfrm>
            <a:off x="1165429" y="4694639"/>
            <a:ext cx="1339456" cy="1138048"/>
          </a:xfrm>
          <a:custGeom>
            <a:avLst/>
            <a:gdLst/>
            <a:ahLst/>
            <a:cxnLst>
              <a:cxn ang="0">
                <a:pos x="wd2" y="hd2"/>
              </a:cxn>
              <a:cxn ang="5400000">
                <a:pos x="wd2" y="hd2"/>
              </a:cxn>
              <a:cxn ang="10800000">
                <a:pos x="wd2" y="hd2"/>
              </a:cxn>
              <a:cxn ang="16200000">
                <a:pos x="wd2" y="hd2"/>
              </a:cxn>
            </a:cxnLst>
            <a:rect l="0" t="0" r="r" b="b"/>
            <a:pathLst>
              <a:path w="21503" h="19170" extrusionOk="0">
                <a:moveTo>
                  <a:pt x="21503" y="18303"/>
                </a:moveTo>
                <a:cubicBezTo>
                  <a:pt x="7070" y="21600"/>
                  <a:pt x="-97" y="15499"/>
                  <a:pt x="1" y="0"/>
                </a:cubicBezTo>
              </a:path>
            </a:pathLst>
          </a:custGeom>
          <a:ln w="25400">
            <a:solidFill>
              <a:srgbClr val="CEA841"/>
            </a:solidFill>
            <a:miter lim="400000"/>
          </a:ln>
        </p:spPr>
        <p:txBody>
          <a:bodyPr/>
          <a:lstStyle/>
          <a:p>
            <a:pPr lvl="0"/>
            <a:endParaRPr/>
          </a:p>
        </p:txBody>
      </p:sp>
      <p:grpSp>
        <p:nvGrpSpPr>
          <p:cNvPr id="598" name="Group 598"/>
          <p:cNvGrpSpPr/>
          <p:nvPr/>
        </p:nvGrpSpPr>
        <p:grpSpPr>
          <a:xfrm>
            <a:off x="1593307" y="3345493"/>
            <a:ext cx="4524078" cy="2224888"/>
            <a:chOff x="0" y="0"/>
            <a:chExt cx="4524076" cy="2224887"/>
          </a:xfrm>
        </p:grpSpPr>
        <p:sp>
          <p:nvSpPr>
            <p:cNvPr id="594" name="Shape 594"/>
            <p:cNvSpPr/>
            <p:nvPr/>
          </p:nvSpPr>
          <p:spPr>
            <a:xfrm>
              <a:off x="4335457" y="2016147"/>
              <a:ext cx="188620" cy="208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595" name="Shape 595"/>
            <p:cNvSpPr/>
            <p:nvPr/>
          </p:nvSpPr>
          <p:spPr>
            <a:xfrm>
              <a:off x="4087213" y="1764261"/>
              <a:ext cx="343717"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596" name="Shape 596"/>
            <p:cNvSpPr/>
            <p:nvPr/>
          </p:nvSpPr>
          <p:spPr>
            <a:xfrm>
              <a:off x="3624364" y="1399368"/>
              <a:ext cx="597717" cy="63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597" name="Shape 597"/>
            <p:cNvSpPr/>
            <p:nvPr/>
          </p:nvSpPr>
          <p:spPr>
            <a:xfrm>
              <a:off x="0" y="0"/>
              <a:ext cx="3922132" cy="1925189"/>
            </a:xfrm>
            <a:prstGeom prst="roundRect">
              <a:avLst>
                <a:gd name="adj" fmla="val 15000"/>
              </a:avLst>
            </a:pr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1500" b="1">
                  <a:solidFill>
                    <a:srgbClr val="000000"/>
                  </a:solidFill>
                  <a:latin typeface="Courier"/>
                  <a:ea typeface="Courier"/>
                  <a:cs typeface="Courier"/>
                  <a:sym typeface="Courier"/>
                </a:defRPr>
              </a:pPr>
              <a:endParaRPr/>
            </a:p>
          </p:txBody>
        </p:sp>
      </p:grpSp>
      <p:sp>
        <p:nvSpPr>
          <p:cNvPr id="599" name="Shape 599"/>
          <p:cNvSpPr/>
          <p:nvPr/>
        </p:nvSpPr>
        <p:spPr>
          <a:xfrm>
            <a:off x="1724100" y="3784600"/>
            <a:ext cx="3772496" cy="1066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1600" b="1">
                <a:latin typeface="Courier"/>
                <a:ea typeface="Courier"/>
                <a:cs typeface="Courier"/>
                <a:sym typeface="Courier"/>
              </a:rPr>
              <a:t>68.142.77.*=74.40.5.126 [5]</a:t>
            </a:r>
          </a:p>
          <a:p>
            <a:pPr lvl="0">
              <a:defRPr sz="1800">
                <a:solidFill>
                  <a:srgbClr val="000000"/>
                </a:solidFill>
              </a:defRPr>
            </a:pPr>
            <a:r>
              <a:rPr sz="1600" b="1">
                <a:latin typeface="Courier"/>
                <a:ea typeface="Courier"/>
                <a:cs typeface="Courier"/>
                <a:sym typeface="Courier"/>
              </a:rPr>
              <a:t>68.142.92.*=74.40.5.126 [3]</a:t>
            </a:r>
          </a:p>
          <a:p>
            <a:pPr lvl="0">
              <a:defRPr sz="1800">
                <a:solidFill>
                  <a:srgbClr val="000000"/>
                </a:solidFill>
              </a:defRPr>
            </a:pPr>
            <a:r>
              <a:rPr sz="1600" b="1">
                <a:latin typeface="Courier"/>
                <a:ea typeface="Courier"/>
                <a:cs typeface="Courier"/>
                <a:sym typeface="Courier"/>
              </a:rPr>
              <a:t>68.142.77.*=68.142.92.249 [3]</a:t>
            </a:r>
          </a:p>
          <a:p>
            <a:pPr lvl="0">
              <a:defRPr sz="1800">
                <a:solidFill>
                  <a:srgbClr val="000000"/>
                </a:solidFill>
              </a:defRPr>
            </a:pPr>
            <a:r>
              <a:rPr sz="1600" b="1">
                <a:latin typeface="Courier"/>
                <a:ea typeface="Courier"/>
                <a:cs typeface="Courier"/>
                <a:sym typeface="Courier"/>
              </a:rPr>
              <a:t>68.142.92.*=68.142.92.249 [2]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animBg="1" advAuto="0"/>
      <p:bldP spid="602" grpId="0" animBg="1" advAuto="0"/>
      <p:bldP spid="603" grpId="0" animBg="1" advAuto="0"/>
      <p:bldP spid="604" grpId="0" animBg="1" advAuto="0"/>
      <p:bldP spid="605" grpId="0" animBg="1" advAuto="0"/>
      <p:bldP spid="607"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p:nvPr/>
        </p:nvSpPr>
        <p:spPr>
          <a:xfrm>
            <a:off x="6066348" y="3283777"/>
            <a:ext cx="939569" cy="2943035"/>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5968"/>
                  <a:pt x="21600" y="8768"/>
                  <a:pt x="0" y="0"/>
                </a:cubicBezTo>
              </a:path>
            </a:pathLst>
          </a:custGeom>
          <a:ln w="127000">
            <a:solidFill>
              <a:srgbClr val="902422"/>
            </a:solidFill>
            <a:miter lim="400000"/>
          </a:ln>
        </p:spPr>
        <p:txBody>
          <a:bodyPr/>
          <a:lstStyle/>
          <a:p>
            <a:pPr lvl="0"/>
            <a:endParaRPr/>
          </a:p>
        </p:txBody>
      </p:sp>
      <p:sp>
        <p:nvSpPr>
          <p:cNvPr id="668" name="Shape 668"/>
          <p:cNvSpPr/>
          <p:nvPr/>
        </p:nvSpPr>
        <p:spPr>
          <a:xfrm>
            <a:off x="6066348" y="2278916"/>
            <a:ext cx="2893427" cy="1004862"/>
          </a:xfrm>
          <a:custGeom>
            <a:avLst/>
            <a:gdLst/>
            <a:ahLst/>
            <a:cxnLst>
              <a:cxn ang="0">
                <a:pos x="wd2" y="hd2"/>
              </a:cxn>
              <a:cxn ang="5400000">
                <a:pos x="wd2" y="hd2"/>
              </a:cxn>
              <a:cxn ang="10800000">
                <a:pos x="wd2" y="hd2"/>
              </a:cxn>
              <a:cxn ang="16200000">
                <a:pos x="wd2" y="hd2"/>
              </a:cxn>
            </a:cxnLst>
            <a:rect l="0" t="0" r="r" b="b"/>
            <a:pathLst>
              <a:path w="21600" h="16215" extrusionOk="0">
                <a:moveTo>
                  <a:pt x="21600" y="14319"/>
                </a:moveTo>
                <a:cubicBezTo>
                  <a:pt x="15588" y="-5385"/>
                  <a:pt x="8388" y="-4753"/>
                  <a:pt x="0" y="16215"/>
                </a:cubicBezTo>
              </a:path>
            </a:pathLst>
          </a:custGeom>
          <a:ln w="127000">
            <a:solidFill>
              <a:srgbClr val="902422"/>
            </a:solidFill>
            <a:miter lim="400000"/>
          </a:ln>
        </p:spPr>
        <p:txBody>
          <a:bodyPr/>
          <a:lstStyle/>
          <a:p>
            <a:pPr lvl="0"/>
            <a:endParaRPr/>
          </a:p>
        </p:txBody>
      </p:sp>
      <p:sp>
        <p:nvSpPr>
          <p:cNvPr id="669" name="Shape 669"/>
          <p:cNvSpPr/>
          <p:nvPr/>
        </p:nvSpPr>
        <p:spPr>
          <a:xfrm>
            <a:off x="8291510" y="3166263"/>
            <a:ext cx="668264" cy="2943035"/>
          </a:xfrm>
          <a:custGeom>
            <a:avLst/>
            <a:gdLst/>
            <a:ahLst/>
            <a:cxnLst>
              <a:cxn ang="0">
                <a:pos x="wd2" y="hd2"/>
              </a:cxn>
              <a:cxn ang="5400000">
                <a:pos x="wd2" y="hd2"/>
              </a:cxn>
              <a:cxn ang="10800000">
                <a:pos x="wd2" y="hd2"/>
              </a:cxn>
              <a:cxn ang="16200000">
                <a:pos x="wd2" y="hd2"/>
              </a:cxn>
            </a:cxnLst>
            <a:rect l="0" t="0" r="r" b="b"/>
            <a:pathLst>
              <a:path w="16200" h="21600" extrusionOk="0">
                <a:moveTo>
                  <a:pt x="16200" y="21600"/>
                </a:moveTo>
                <a:cubicBezTo>
                  <a:pt x="-5400" y="16608"/>
                  <a:pt x="-5400" y="9408"/>
                  <a:pt x="16200" y="0"/>
                </a:cubicBezTo>
              </a:path>
            </a:pathLst>
          </a:custGeom>
          <a:ln w="127000">
            <a:solidFill>
              <a:srgbClr val="902422"/>
            </a:solidFill>
            <a:miter lim="400000"/>
          </a:ln>
        </p:spPr>
        <p:txBody>
          <a:bodyPr/>
          <a:lstStyle/>
          <a:p>
            <a:pPr lvl="0"/>
            <a:endParaRPr/>
          </a:p>
        </p:txBody>
      </p:sp>
      <p:sp>
        <p:nvSpPr>
          <p:cNvPr id="670" name="Shape 670"/>
          <p:cNvSpPr/>
          <p:nvPr/>
        </p:nvSpPr>
        <p:spPr>
          <a:xfrm>
            <a:off x="8959773" y="4627023"/>
            <a:ext cx="2570604" cy="1502104"/>
          </a:xfrm>
          <a:custGeom>
            <a:avLst/>
            <a:gdLst/>
            <a:ahLst/>
            <a:cxnLst>
              <a:cxn ang="0">
                <a:pos x="wd2" y="hd2"/>
              </a:cxn>
              <a:cxn ang="5400000">
                <a:pos x="wd2" y="hd2"/>
              </a:cxn>
              <a:cxn ang="10800000">
                <a:pos x="wd2" y="hd2"/>
              </a:cxn>
              <a:cxn ang="16200000">
                <a:pos x="wd2" y="hd2"/>
              </a:cxn>
            </a:cxnLst>
            <a:rect l="0" t="0" r="r" b="b"/>
            <a:pathLst>
              <a:path w="21600" h="20146" extrusionOk="0">
                <a:moveTo>
                  <a:pt x="21600" y="0"/>
                </a:moveTo>
                <a:cubicBezTo>
                  <a:pt x="17415" y="14973"/>
                  <a:pt x="10215" y="21600"/>
                  <a:pt x="0" y="19880"/>
                </a:cubicBezTo>
              </a:path>
            </a:pathLst>
          </a:custGeom>
          <a:ln w="127000">
            <a:solidFill>
              <a:srgbClr val="902422"/>
            </a:solidFill>
            <a:miter lim="400000"/>
          </a:ln>
        </p:spPr>
        <p:txBody>
          <a:bodyPr/>
          <a:lstStyle/>
          <a:p>
            <a:pPr lvl="0"/>
            <a:endParaRPr/>
          </a:p>
        </p:txBody>
      </p:sp>
      <p:sp>
        <p:nvSpPr>
          <p:cNvPr id="671" name="Shape 671"/>
          <p:cNvSpPr/>
          <p:nvPr/>
        </p:nvSpPr>
        <p:spPr>
          <a:xfrm>
            <a:off x="11586350" y="2807989"/>
            <a:ext cx="393625" cy="1791048"/>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5235"/>
                  <a:pt x="21600" y="8035"/>
                  <a:pt x="0" y="0"/>
                </a:cubicBezTo>
              </a:path>
            </a:pathLst>
          </a:custGeom>
          <a:ln w="127000">
            <a:solidFill>
              <a:srgbClr val="902422"/>
            </a:solidFill>
            <a:miter lim="400000"/>
          </a:ln>
        </p:spPr>
        <p:txBody>
          <a:bodyPr/>
          <a:lstStyle/>
          <a:p>
            <a:pPr lvl="0"/>
            <a:endParaRPr/>
          </a:p>
        </p:txBody>
      </p:sp>
      <p:sp>
        <p:nvSpPr>
          <p:cNvPr id="672" name="Shape 672"/>
          <p:cNvSpPr/>
          <p:nvPr/>
        </p:nvSpPr>
        <p:spPr>
          <a:xfrm>
            <a:off x="11586350" y="2807989"/>
            <a:ext cx="393625" cy="1791048"/>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5235"/>
                  <a:pt x="21600" y="8035"/>
                  <a:pt x="0" y="0"/>
                </a:cubicBezTo>
              </a:path>
            </a:pathLst>
          </a:custGeom>
          <a:ln w="25400">
            <a:solidFill>
              <a:srgbClr val="CEA841"/>
            </a:solidFill>
            <a:miter lim="400000"/>
          </a:ln>
        </p:spPr>
        <p:txBody>
          <a:bodyPr/>
          <a:lstStyle/>
          <a:p>
            <a:pPr lvl="0"/>
            <a:endParaRPr/>
          </a:p>
        </p:txBody>
      </p:sp>
      <p:sp>
        <p:nvSpPr>
          <p:cNvPr id="673" name="Shape 673"/>
          <p:cNvSpPr/>
          <p:nvPr/>
        </p:nvSpPr>
        <p:spPr>
          <a:xfrm>
            <a:off x="963057" y="4318000"/>
            <a:ext cx="2038696" cy="31537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8008" y="17071"/>
                  <a:pt x="808" y="9871"/>
                  <a:pt x="0" y="0"/>
                </a:cubicBezTo>
              </a:path>
            </a:pathLst>
          </a:custGeom>
          <a:ln w="127000">
            <a:solidFill>
              <a:srgbClr val="902422"/>
            </a:solidFill>
            <a:miter lim="400000"/>
          </a:ln>
        </p:spPr>
        <p:txBody>
          <a:bodyPr/>
          <a:lstStyle/>
          <a:p>
            <a:pPr lvl="0"/>
            <a:endParaRPr/>
          </a:p>
        </p:txBody>
      </p:sp>
      <p:sp>
        <p:nvSpPr>
          <p:cNvPr id="674" name="Shape 674"/>
          <p:cNvSpPr/>
          <p:nvPr/>
        </p:nvSpPr>
        <p:spPr>
          <a:xfrm>
            <a:off x="1165429" y="4694639"/>
            <a:ext cx="1339456" cy="1138048"/>
          </a:xfrm>
          <a:custGeom>
            <a:avLst/>
            <a:gdLst/>
            <a:ahLst/>
            <a:cxnLst>
              <a:cxn ang="0">
                <a:pos x="wd2" y="hd2"/>
              </a:cxn>
              <a:cxn ang="5400000">
                <a:pos x="wd2" y="hd2"/>
              </a:cxn>
              <a:cxn ang="10800000">
                <a:pos x="wd2" y="hd2"/>
              </a:cxn>
              <a:cxn ang="16200000">
                <a:pos x="wd2" y="hd2"/>
              </a:cxn>
            </a:cxnLst>
            <a:rect l="0" t="0" r="r" b="b"/>
            <a:pathLst>
              <a:path w="21503" h="19170" extrusionOk="0">
                <a:moveTo>
                  <a:pt x="21503" y="18303"/>
                </a:moveTo>
                <a:cubicBezTo>
                  <a:pt x="7070" y="21600"/>
                  <a:pt x="-97" y="15499"/>
                  <a:pt x="1" y="0"/>
                </a:cubicBezTo>
              </a:path>
            </a:pathLst>
          </a:custGeom>
          <a:ln w="127000">
            <a:solidFill>
              <a:srgbClr val="902422"/>
            </a:solidFill>
            <a:miter lim="400000"/>
          </a:ln>
        </p:spPr>
        <p:txBody>
          <a:bodyPr/>
          <a:lstStyle/>
          <a:p>
            <a:pPr lvl="0"/>
            <a:endParaRPr/>
          </a:p>
        </p:txBody>
      </p:sp>
      <p:sp>
        <p:nvSpPr>
          <p:cNvPr id="675" name="Shape 675"/>
          <p:cNvSpPr/>
          <p:nvPr/>
        </p:nvSpPr>
        <p:spPr>
          <a:xfrm>
            <a:off x="3001752" y="5915389"/>
            <a:ext cx="3265622" cy="639192"/>
          </a:xfrm>
          <a:custGeom>
            <a:avLst/>
            <a:gdLst/>
            <a:ahLst/>
            <a:cxnLst>
              <a:cxn ang="0">
                <a:pos x="wd2" y="hd2"/>
              </a:cxn>
              <a:cxn ang="5400000">
                <a:pos x="wd2" y="hd2"/>
              </a:cxn>
              <a:cxn ang="10800000">
                <a:pos x="wd2" y="hd2"/>
              </a:cxn>
              <a:cxn ang="16200000">
                <a:pos x="wd2" y="hd2"/>
              </a:cxn>
            </a:cxnLst>
            <a:rect l="0" t="0" r="r" b="b"/>
            <a:pathLst>
              <a:path w="21600" h="16311" extrusionOk="0">
                <a:moveTo>
                  <a:pt x="21600" y="4948"/>
                </a:moveTo>
                <a:cubicBezTo>
                  <a:pt x="14118" y="21600"/>
                  <a:pt x="6918" y="19951"/>
                  <a:pt x="0" y="0"/>
                </a:cubicBezTo>
              </a:path>
            </a:pathLst>
          </a:custGeom>
          <a:ln w="127000">
            <a:solidFill>
              <a:srgbClr val="902422"/>
            </a:solidFill>
            <a:miter lim="400000"/>
          </a:ln>
        </p:spPr>
        <p:txBody>
          <a:bodyPr/>
          <a:lstStyle/>
          <a:p>
            <a:pPr lvl="0"/>
            <a:endParaRPr/>
          </a:p>
        </p:txBody>
      </p:sp>
      <p:sp>
        <p:nvSpPr>
          <p:cNvPr id="676" name="Shape 676"/>
          <p:cNvSpPr/>
          <p:nvPr/>
        </p:nvSpPr>
        <p:spPr>
          <a:xfrm>
            <a:off x="3001752" y="5915389"/>
            <a:ext cx="3265622" cy="639192"/>
          </a:xfrm>
          <a:custGeom>
            <a:avLst/>
            <a:gdLst/>
            <a:ahLst/>
            <a:cxnLst>
              <a:cxn ang="0">
                <a:pos x="wd2" y="hd2"/>
              </a:cxn>
              <a:cxn ang="5400000">
                <a:pos x="wd2" y="hd2"/>
              </a:cxn>
              <a:cxn ang="10800000">
                <a:pos x="wd2" y="hd2"/>
              </a:cxn>
              <a:cxn ang="16200000">
                <a:pos x="wd2" y="hd2"/>
              </a:cxn>
            </a:cxnLst>
            <a:rect l="0" t="0" r="r" b="b"/>
            <a:pathLst>
              <a:path w="21600" h="16311" extrusionOk="0">
                <a:moveTo>
                  <a:pt x="21600" y="4948"/>
                </a:moveTo>
                <a:cubicBezTo>
                  <a:pt x="14118" y="21600"/>
                  <a:pt x="6918" y="19951"/>
                  <a:pt x="0" y="0"/>
                </a:cubicBezTo>
              </a:path>
            </a:pathLst>
          </a:custGeom>
          <a:ln w="25400">
            <a:solidFill>
              <a:srgbClr val="1A931F"/>
            </a:solidFill>
            <a:miter lim="400000"/>
          </a:ln>
        </p:spPr>
        <p:txBody>
          <a:bodyPr/>
          <a:lstStyle/>
          <a:p>
            <a:pPr lvl="0"/>
            <a:endParaRPr/>
          </a:p>
        </p:txBody>
      </p:sp>
      <p:sp>
        <p:nvSpPr>
          <p:cNvPr id="677" name="Shape 677"/>
          <p:cNvSpPr/>
          <p:nvPr/>
        </p:nvSpPr>
        <p:spPr>
          <a:xfrm>
            <a:off x="6173787" y="3388783"/>
            <a:ext cx="832130" cy="2469314"/>
          </a:xfrm>
          <a:custGeom>
            <a:avLst/>
            <a:gdLst/>
            <a:ahLst/>
            <a:cxnLst>
              <a:cxn ang="0">
                <a:pos x="wd2" y="hd2"/>
              </a:cxn>
              <a:cxn ang="5400000">
                <a:pos x="wd2" y="hd2"/>
              </a:cxn>
              <a:cxn ang="10800000">
                <a:pos x="wd2" y="hd2"/>
              </a:cxn>
              <a:cxn ang="16200000">
                <a:pos x="wd2" y="hd2"/>
              </a:cxn>
            </a:cxnLst>
            <a:rect l="0" t="0" r="r" b="b"/>
            <a:pathLst>
              <a:path w="16487" h="21600" extrusionOk="0">
                <a:moveTo>
                  <a:pt x="7551" y="21600"/>
                </a:moveTo>
                <a:cubicBezTo>
                  <a:pt x="21600" y="15647"/>
                  <a:pt x="19083" y="8447"/>
                  <a:pt x="0" y="0"/>
                </a:cubicBezTo>
              </a:path>
            </a:pathLst>
          </a:custGeom>
          <a:ln w="25400">
            <a:solidFill>
              <a:srgbClr val="902422"/>
            </a:solidFill>
            <a:miter lim="400000"/>
          </a:ln>
        </p:spPr>
        <p:txBody>
          <a:bodyPr/>
          <a:lstStyle/>
          <a:p>
            <a:pPr lvl="0"/>
            <a:endParaRPr/>
          </a:p>
        </p:txBody>
      </p:sp>
      <p:sp>
        <p:nvSpPr>
          <p:cNvPr id="629" name="Shape 629"/>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TCP/IP Routing</a:t>
            </a:r>
          </a:p>
        </p:txBody>
      </p:sp>
      <p:sp>
        <p:nvSpPr>
          <p:cNvPr id="630" name="Shape 630"/>
          <p:cNvSpPr>
            <a:spLocks noGrp="1"/>
          </p:cNvSpPr>
          <p:nvPr>
            <p:ph type="body" idx="1"/>
          </p:nvPr>
        </p:nvSpPr>
        <p:spPr>
          <a:prstGeom prst="rect">
            <a:avLst/>
          </a:prstGeom>
        </p:spPr>
        <p:txBody>
          <a:bodyPr/>
          <a:lstStyle/>
          <a:p>
            <a:pPr lvl="0" defTabSz="514095">
              <a:defRPr sz="1800" cap="none">
                <a:solidFill>
                  <a:srgbClr val="000000"/>
                </a:solidFill>
              </a:defRPr>
            </a:pPr>
            <a:r>
              <a:rPr sz="2112" cap="all">
                <a:solidFill>
                  <a:srgbClr val="558AAB"/>
                </a:solidFill>
              </a:rPr>
              <a:t>WIDE Area Network (WAN): “</a:t>
            </a:r>
            <a:r>
              <a:rPr sz="2112" b="1" cap="all">
                <a:solidFill>
                  <a:srgbClr val="558AAB"/>
                </a:solidFill>
                <a:latin typeface="Courier"/>
                <a:ea typeface="Courier"/>
                <a:cs typeface="Courier"/>
                <a:sym typeface="Courier"/>
              </a:rPr>
              <a:t>ping 68.142.77.176</a:t>
            </a:r>
            <a:r>
              <a:rPr sz="2112" cap="all">
                <a:solidFill>
                  <a:srgbClr val="558AAB"/>
                </a:solidFill>
              </a:rPr>
              <a:t>”</a:t>
            </a:r>
          </a:p>
        </p:txBody>
      </p:sp>
      <p:grpSp>
        <p:nvGrpSpPr>
          <p:cNvPr id="633" name="Group 633"/>
          <p:cNvGrpSpPr/>
          <p:nvPr/>
        </p:nvGrpSpPr>
        <p:grpSpPr>
          <a:xfrm>
            <a:off x="5296612" y="5687061"/>
            <a:ext cx="1539473" cy="1079501"/>
            <a:chOff x="129561" y="0"/>
            <a:chExt cx="1539471" cy="1079499"/>
          </a:xfrm>
        </p:grpSpPr>
        <p:pic>
          <p:nvPicPr>
            <p:cNvPr id="631"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632" name="Shape 632"/>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74.40.1.101</a:t>
              </a:r>
            </a:p>
          </p:txBody>
        </p:sp>
      </p:grpSp>
      <p:grpSp>
        <p:nvGrpSpPr>
          <p:cNvPr id="636" name="Group 636"/>
          <p:cNvGrpSpPr/>
          <p:nvPr/>
        </p:nvGrpSpPr>
        <p:grpSpPr>
          <a:xfrm>
            <a:off x="5296612" y="2744027"/>
            <a:ext cx="1539473" cy="1079501"/>
            <a:chOff x="129561" y="0"/>
            <a:chExt cx="1539471" cy="1079499"/>
          </a:xfrm>
        </p:grpSpPr>
        <p:pic>
          <p:nvPicPr>
            <p:cNvPr id="634"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635" name="Shape 635"/>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74.40.5.126</a:t>
              </a:r>
            </a:p>
          </p:txBody>
        </p:sp>
      </p:grpSp>
      <p:grpSp>
        <p:nvGrpSpPr>
          <p:cNvPr id="639" name="Group 639"/>
          <p:cNvGrpSpPr/>
          <p:nvPr/>
        </p:nvGrpSpPr>
        <p:grpSpPr>
          <a:xfrm>
            <a:off x="8060477" y="2626513"/>
            <a:ext cx="1798595" cy="1079501"/>
            <a:chOff x="0" y="0"/>
            <a:chExt cx="1798594" cy="1079499"/>
          </a:xfrm>
        </p:grpSpPr>
        <p:pic>
          <p:nvPicPr>
            <p:cNvPr id="637"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638" name="Shape 638"/>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68.142.92.253</a:t>
              </a:r>
            </a:p>
          </p:txBody>
        </p:sp>
      </p:grpSp>
      <p:grpSp>
        <p:nvGrpSpPr>
          <p:cNvPr id="642" name="Group 642"/>
          <p:cNvGrpSpPr/>
          <p:nvPr/>
        </p:nvGrpSpPr>
        <p:grpSpPr>
          <a:xfrm>
            <a:off x="8060477" y="5569547"/>
            <a:ext cx="1798595" cy="1079501"/>
            <a:chOff x="0" y="0"/>
            <a:chExt cx="1798594" cy="1079499"/>
          </a:xfrm>
        </p:grpSpPr>
        <p:pic>
          <p:nvPicPr>
            <p:cNvPr id="640"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641" name="Shape 641"/>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68.142.92.249</a:t>
              </a:r>
            </a:p>
          </p:txBody>
        </p:sp>
      </p:grpSp>
      <p:sp>
        <p:nvSpPr>
          <p:cNvPr id="678" name="Shape 678"/>
          <p:cNvSpPr/>
          <p:nvPr/>
        </p:nvSpPr>
        <p:spPr>
          <a:xfrm>
            <a:off x="8291510" y="3266760"/>
            <a:ext cx="599823" cy="2413933"/>
          </a:xfrm>
          <a:custGeom>
            <a:avLst/>
            <a:gdLst/>
            <a:ahLst/>
            <a:cxnLst>
              <a:cxn ang="0">
                <a:pos x="wd2" y="hd2"/>
              </a:cxn>
              <a:cxn ang="5400000">
                <a:pos x="wd2" y="hd2"/>
              </a:cxn>
              <a:cxn ang="10800000">
                <a:pos x="wd2" y="hd2"/>
              </a:cxn>
              <a:cxn ang="16200000">
                <a:pos x="wd2" y="hd2"/>
              </a:cxn>
            </a:cxnLst>
            <a:rect l="0" t="0" r="r" b="b"/>
            <a:pathLst>
              <a:path w="16721" h="21600" extrusionOk="0">
                <a:moveTo>
                  <a:pt x="7001" y="21600"/>
                </a:moveTo>
                <a:cubicBezTo>
                  <a:pt x="-4879" y="16039"/>
                  <a:pt x="-1639" y="8839"/>
                  <a:pt x="16721" y="0"/>
                </a:cubicBezTo>
              </a:path>
            </a:pathLst>
          </a:custGeom>
          <a:ln w="25400">
            <a:solidFill>
              <a:srgbClr val="577198"/>
            </a:solidFill>
            <a:miter lim="400000"/>
          </a:ln>
        </p:spPr>
        <p:txBody>
          <a:bodyPr/>
          <a:lstStyle/>
          <a:p>
            <a:pPr lvl="0"/>
            <a:endParaRPr/>
          </a:p>
        </p:txBody>
      </p:sp>
      <p:sp>
        <p:nvSpPr>
          <p:cNvPr id="679" name="Shape 679"/>
          <p:cNvSpPr/>
          <p:nvPr/>
        </p:nvSpPr>
        <p:spPr>
          <a:xfrm>
            <a:off x="6481906" y="2278916"/>
            <a:ext cx="2110175" cy="575151"/>
          </a:xfrm>
          <a:custGeom>
            <a:avLst/>
            <a:gdLst/>
            <a:ahLst/>
            <a:cxnLst>
              <a:cxn ang="0">
                <a:pos x="wd2" y="hd2"/>
              </a:cxn>
              <a:cxn ang="5400000">
                <a:pos x="wd2" y="hd2"/>
              </a:cxn>
              <a:cxn ang="10800000">
                <a:pos x="wd2" y="hd2"/>
              </a:cxn>
              <a:cxn ang="16200000">
                <a:pos x="wd2" y="hd2"/>
              </a:cxn>
            </a:cxnLst>
            <a:rect l="0" t="0" r="r" b="b"/>
            <a:pathLst>
              <a:path w="21600" h="16276" extrusionOk="0">
                <a:moveTo>
                  <a:pt x="21600" y="12121"/>
                </a:moveTo>
                <a:cubicBezTo>
                  <a:pt x="15260" y="-5324"/>
                  <a:pt x="8060" y="-3939"/>
                  <a:pt x="0" y="16276"/>
                </a:cubicBezTo>
              </a:path>
            </a:pathLst>
          </a:custGeom>
          <a:ln w="50800">
            <a:solidFill>
              <a:srgbClr val="83827D"/>
            </a:solidFill>
            <a:miter lim="400000"/>
          </a:ln>
        </p:spPr>
        <p:txBody>
          <a:bodyPr/>
          <a:lstStyle/>
          <a:p>
            <a:pPr lvl="0"/>
            <a:endParaRPr/>
          </a:p>
        </p:txBody>
      </p:sp>
      <p:sp>
        <p:nvSpPr>
          <p:cNvPr id="680" name="Shape 680"/>
          <p:cNvSpPr/>
          <p:nvPr/>
        </p:nvSpPr>
        <p:spPr>
          <a:xfrm>
            <a:off x="9401104" y="4700066"/>
            <a:ext cx="2137044" cy="1424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90" y="13955"/>
                  <a:pt x="9790" y="21155"/>
                  <a:pt x="0" y="21600"/>
                </a:cubicBezTo>
              </a:path>
            </a:pathLst>
          </a:custGeom>
          <a:ln w="25400">
            <a:solidFill>
              <a:srgbClr val="1A931F"/>
            </a:solidFill>
            <a:miter lim="400000"/>
          </a:ln>
        </p:spPr>
        <p:txBody>
          <a:bodyPr/>
          <a:lstStyle/>
          <a:p>
            <a:pPr lvl="0"/>
            <a:endParaRPr/>
          </a:p>
        </p:txBody>
      </p:sp>
      <p:grpSp>
        <p:nvGrpSpPr>
          <p:cNvPr id="648" name="Group 648"/>
          <p:cNvGrpSpPr/>
          <p:nvPr/>
        </p:nvGrpSpPr>
        <p:grpSpPr>
          <a:xfrm>
            <a:off x="10687053" y="2016797"/>
            <a:ext cx="1798595" cy="1582384"/>
            <a:chOff x="0" y="0"/>
            <a:chExt cx="1798594" cy="1582383"/>
          </a:xfrm>
        </p:grpSpPr>
        <p:pic>
          <p:nvPicPr>
            <p:cNvPr id="646" name="server.png"/>
            <p:cNvPicPr/>
            <p:nvPr/>
          </p:nvPicPr>
          <p:blipFill>
            <a:blip r:embed="rId4">
              <a:extLst/>
            </a:blip>
            <a:stretch>
              <a:fillRect/>
            </a:stretch>
          </p:blipFill>
          <p:spPr>
            <a:xfrm>
              <a:off x="463260" y="0"/>
              <a:ext cx="872074" cy="1220903"/>
            </a:xfrm>
            <a:prstGeom prst="rect">
              <a:avLst/>
            </a:prstGeom>
            <a:ln w="12700" cap="flat">
              <a:noFill/>
              <a:miter lim="400000"/>
            </a:ln>
            <a:effectLst/>
          </p:spPr>
        </p:pic>
        <p:sp>
          <p:nvSpPr>
            <p:cNvPr id="647" name="Shape 647"/>
            <p:cNvSpPr/>
            <p:nvPr/>
          </p:nvSpPr>
          <p:spPr>
            <a:xfrm>
              <a:off x="0" y="1226783"/>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68.142.77.176</a:t>
              </a:r>
            </a:p>
          </p:txBody>
        </p:sp>
      </p:grpSp>
      <p:grpSp>
        <p:nvGrpSpPr>
          <p:cNvPr id="651" name="Group 651"/>
          <p:cNvGrpSpPr/>
          <p:nvPr/>
        </p:nvGrpSpPr>
        <p:grpSpPr>
          <a:xfrm>
            <a:off x="10816614" y="4059286"/>
            <a:ext cx="1539473" cy="1079501"/>
            <a:chOff x="129561" y="0"/>
            <a:chExt cx="1539471" cy="1079499"/>
          </a:xfrm>
        </p:grpSpPr>
        <p:pic>
          <p:nvPicPr>
            <p:cNvPr id="649"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650" name="Shape 650"/>
            <p:cNvSpPr/>
            <p:nvPr/>
          </p:nvSpPr>
          <p:spPr>
            <a:xfrm>
              <a:off x="129561" y="723899"/>
              <a:ext cx="1539472"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68.142.77.1</a:t>
              </a:r>
            </a:p>
          </p:txBody>
        </p:sp>
      </p:grpSp>
      <p:pic>
        <p:nvPicPr>
          <p:cNvPr id="652" name="hub.png"/>
          <p:cNvPicPr/>
          <p:nvPr/>
        </p:nvPicPr>
        <p:blipFill>
          <a:blip r:embed="rId5">
            <a:extLst/>
          </a:blip>
          <a:stretch>
            <a:fillRect/>
          </a:stretch>
        </p:blipFill>
        <p:spPr>
          <a:xfrm>
            <a:off x="543957" y="3943350"/>
            <a:ext cx="838201" cy="749300"/>
          </a:xfrm>
          <a:prstGeom prst="rect">
            <a:avLst/>
          </a:prstGeom>
          <a:ln w="12700">
            <a:miter lim="400000"/>
          </a:ln>
        </p:spPr>
      </p:pic>
      <p:grpSp>
        <p:nvGrpSpPr>
          <p:cNvPr id="655" name="Group 655"/>
          <p:cNvGrpSpPr/>
          <p:nvPr/>
        </p:nvGrpSpPr>
        <p:grpSpPr>
          <a:xfrm>
            <a:off x="2167235" y="6861265"/>
            <a:ext cx="1669034" cy="1220904"/>
            <a:chOff x="-64780" y="0"/>
            <a:chExt cx="1669033" cy="1220902"/>
          </a:xfrm>
        </p:grpSpPr>
        <p:pic>
          <p:nvPicPr>
            <p:cNvPr id="653" name="pc.png"/>
            <p:cNvPicPr/>
            <p:nvPr/>
          </p:nvPicPr>
          <p:blipFill>
            <a:blip r:embed="rId6">
              <a:extLst/>
            </a:blip>
            <a:stretch>
              <a:fillRect/>
            </a:stretch>
          </p:blipFill>
          <p:spPr>
            <a:xfrm>
              <a:off x="268085" y="0"/>
              <a:ext cx="1003301" cy="901700"/>
            </a:xfrm>
            <a:prstGeom prst="rect">
              <a:avLst/>
            </a:prstGeom>
            <a:ln w="12700" cap="flat">
              <a:noFill/>
              <a:miter lim="400000"/>
            </a:ln>
            <a:effectLst/>
          </p:spPr>
        </p:pic>
        <p:sp>
          <p:nvSpPr>
            <p:cNvPr id="654" name="Shape 654"/>
            <p:cNvSpPr/>
            <p:nvPr/>
          </p:nvSpPr>
          <p:spPr>
            <a:xfrm>
              <a:off x="-64781" y="865302"/>
              <a:ext cx="1669034"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192.168.1.10</a:t>
              </a:r>
            </a:p>
          </p:txBody>
        </p:sp>
      </p:grpSp>
      <p:grpSp>
        <p:nvGrpSpPr>
          <p:cNvPr id="658" name="Group 658"/>
          <p:cNvGrpSpPr/>
          <p:nvPr/>
        </p:nvGrpSpPr>
        <p:grpSpPr>
          <a:xfrm>
            <a:off x="2102455" y="5375639"/>
            <a:ext cx="1798595" cy="1079501"/>
            <a:chOff x="0" y="0"/>
            <a:chExt cx="1798594" cy="1079499"/>
          </a:xfrm>
        </p:grpSpPr>
        <p:pic>
          <p:nvPicPr>
            <p:cNvPr id="656" name="router.png"/>
            <p:cNvPicPr/>
            <p:nvPr/>
          </p:nvPicPr>
          <p:blipFill>
            <a:blip r:embed="rId3">
              <a:extLst/>
            </a:blip>
            <a:stretch>
              <a:fillRect/>
            </a:stretch>
          </p:blipFill>
          <p:spPr>
            <a:xfrm>
              <a:off x="410346" y="0"/>
              <a:ext cx="977901" cy="660400"/>
            </a:xfrm>
            <a:prstGeom prst="rect">
              <a:avLst/>
            </a:prstGeom>
            <a:ln w="12700" cap="flat">
              <a:noFill/>
              <a:miter lim="400000"/>
            </a:ln>
            <a:effectLst/>
          </p:spPr>
        </p:pic>
        <p:sp>
          <p:nvSpPr>
            <p:cNvPr id="657" name="Shape 657"/>
            <p:cNvSpPr/>
            <p:nvPr/>
          </p:nvSpPr>
          <p:spPr>
            <a:xfrm>
              <a:off x="0" y="723899"/>
              <a:ext cx="1798595" cy="35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1700" b="1">
                  <a:solidFill>
                    <a:srgbClr val="DEDEDE"/>
                  </a:solidFill>
                  <a:latin typeface="Courier"/>
                  <a:ea typeface="Courier"/>
                  <a:cs typeface="Courier"/>
                  <a:sym typeface="Courier"/>
                </a:defRPr>
              </a:lvl1pPr>
            </a:lstStyle>
            <a:p>
              <a:pPr lvl="0">
                <a:defRPr sz="1800" b="0">
                  <a:solidFill>
                    <a:srgbClr val="000000"/>
                  </a:solidFill>
                </a:defRPr>
              </a:pPr>
              <a:r>
                <a:rPr sz="1700" b="1">
                  <a:solidFill>
                    <a:srgbClr val="DEDEDE"/>
                  </a:solidFill>
                </a:rPr>
                <a:t>192.168.1.222</a:t>
              </a:r>
            </a:p>
          </p:txBody>
        </p:sp>
      </p:grpSp>
      <p:sp>
        <p:nvSpPr>
          <p:cNvPr id="681" name="Shape 681"/>
          <p:cNvSpPr/>
          <p:nvPr/>
        </p:nvSpPr>
        <p:spPr>
          <a:xfrm>
            <a:off x="995953" y="4679981"/>
            <a:ext cx="1672097" cy="26024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112" y="16596"/>
                  <a:pt x="1912" y="9396"/>
                  <a:pt x="0" y="0"/>
                </a:cubicBezTo>
              </a:path>
            </a:pathLst>
          </a:custGeom>
          <a:ln w="25400">
            <a:solidFill>
              <a:srgbClr val="CEA841"/>
            </a:solidFill>
            <a:miter lim="400000"/>
          </a:ln>
        </p:spPr>
        <p:txBody>
          <a:bodyPr/>
          <a:lstStyle/>
          <a:p>
            <a:pPr lvl="0"/>
            <a:endParaRPr/>
          </a:p>
        </p:txBody>
      </p:sp>
      <p:sp>
        <p:nvSpPr>
          <p:cNvPr id="682" name="Shape 682"/>
          <p:cNvSpPr/>
          <p:nvPr/>
        </p:nvSpPr>
        <p:spPr>
          <a:xfrm>
            <a:off x="1165429" y="4694639"/>
            <a:ext cx="1339456" cy="1138048"/>
          </a:xfrm>
          <a:custGeom>
            <a:avLst/>
            <a:gdLst/>
            <a:ahLst/>
            <a:cxnLst>
              <a:cxn ang="0">
                <a:pos x="wd2" y="hd2"/>
              </a:cxn>
              <a:cxn ang="5400000">
                <a:pos x="wd2" y="hd2"/>
              </a:cxn>
              <a:cxn ang="10800000">
                <a:pos x="wd2" y="hd2"/>
              </a:cxn>
              <a:cxn ang="16200000">
                <a:pos x="wd2" y="hd2"/>
              </a:cxn>
            </a:cxnLst>
            <a:rect l="0" t="0" r="r" b="b"/>
            <a:pathLst>
              <a:path w="21503" h="19170" extrusionOk="0">
                <a:moveTo>
                  <a:pt x="21503" y="18303"/>
                </a:moveTo>
                <a:cubicBezTo>
                  <a:pt x="7070" y="21600"/>
                  <a:pt x="-97" y="15499"/>
                  <a:pt x="1" y="0"/>
                </a:cubicBezTo>
              </a:path>
            </a:pathLst>
          </a:custGeom>
          <a:ln w="25400">
            <a:solidFill>
              <a:srgbClr val="CEA841"/>
            </a:solidFill>
            <a:miter lim="400000"/>
          </a:ln>
        </p:spPr>
        <p:txBody>
          <a:bodyPr/>
          <a:lstStyle/>
          <a:p>
            <a:pPr lvl="0"/>
            <a:endParaRPr/>
          </a:p>
        </p:txBody>
      </p:sp>
      <p:grpSp>
        <p:nvGrpSpPr>
          <p:cNvPr id="665" name="Group 665"/>
          <p:cNvGrpSpPr/>
          <p:nvPr/>
        </p:nvGrpSpPr>
        <p:grpSpPr>
          <a:xfrm>
            <a:off x="1593307" y="3345493"/>
            <a:ext cx="4524078" cy="2224888"/>
            <a:chOff x="0" y="0"/>
            <a:chExt cx="4524076" cy="2224887"/>
          </a:xfrm>
        </p:grpSpPr>
        <p:sp>
          <p:nvSpPr>
            <p:cNvPr id="661" name="Shape 661"/>
            <p:cNvSpPr/>
            <p:nvPr/>
          </p:nvSpPr>
          <p:spPr>
            <a:xfrm>
              <a:off x="4335457" y="2016147"/>
              <a:ext cx="188620" cy="208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662" name="Shape 662"/>
            <p:cNvSpPr/>
            <p:nvPr/>
          </p:nvSpPr>
          <p:spPr>
            <a:xfrm>
              <a:off x="4087213" y="1764261"/>
              <a:ext cx="343717" cy="38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663" name="Shape 663"/>
            <p:cNvSpPr/>
            <p:nvPr/>
          </p:nvSpPr>
          <p:spPr>
            <a:xfrm>
              <a:off x="3624364" y="1399368"/>
              <a:ext cx="597717" cy="63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3000">
                  <a:solidFill>
                    <a:srgbClr val="737373"/>
                  </a:solidFill>
                  <a:latin typeface="Helvetica Neue"/>
                  <a:ea typeface="Helvetica Neue"/>
                  <a:cs typeface="Helvetica Neue"/>
                  <a:sym typeface="Helvetica Neue"/>
                </a:defRPr>
              </a:pPr>
              <a:endParaRPr/>
            </a:p>
          </p:txBody>
        </p:sp>
        <p:sp>
          <p:nvSpPr>
            <p:cNvPr id="664" name="Shape 664"/>
            <p:cNvSpPr/>
            <p:nvPr/>
          </p:nvSpPr>
          <p:spPr>
            <a:xfrm>
              <a:off x="0" y="0"/>
              <a:ext cx="3922132" cy="1925189"/>
            </a:xfrm>
            <a:prstGeom prst="roundRect">
              <a:avLst>
                <a:gd name="adj" fmla="val 15000"/>
              </a:avLst>
            </a:prstGeom>
            <a:solidFill>
              <a:srgbClr val="FFFFFF"/>
            </a:solidFill>
            <a:ln w="25400" cap="flat">
              <a:solidFill>
                <a:srgbClr val="83827D"/>
              </a:solidFill>
              <a:prstDash val="solid"/>
              <a:miter lim="400000"/>
            </a:ln>
            <a:effectLst/>
          </p:spPr>
          <p:txBody>
            <a:bodyPr wrap="square" lIns="0" tIns="0" rIns="0" bIns="0" numCol="1" anchor="ctr">
              <a:noAutofit/>
            </a:bodyPr>
            <a:lstStyle/>
            <a:p>
              <a:pPr lvl="0">
                <a:defRPr sz="1500" b="1">
                  <a:solidFill>
                    <a:srgbClr val="000000"/>
                  </a:solidFill>
                  <a:latin typeface="Courier"/>
                  <a:ea typeface="Courier"/>
                  <a:cs typeface="Courier"/>
                  <a:sym typeface="Courier"/>
                </a:defRPr>
              </a:pPr>
              <a:endParaRPr/>
            </a:p>
          </p:txBody>
        </p:sp>
      </p:grpSp>
      <p:sp>
        <p:nvSpPr>
          <p:cNvPr id="666" name="Shape 666"/>
          <p:cNvSpPr/>
          <p:nvPr/>
        </p:nvSpPr>
        <p:spPr>
          <a:xfrm>
            <a:off x="1724100" y="3784600"/>
            <a:ext cx="3772496" cy="1066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1600" b="1">
                <a:latin typeface="Courier"/>
                <a:ea typeface="Courier"/>
                <a:cs typeface="Courier"/>
                <a:sym typeface="Courier"/>
              </a:rPr>
              <a:t>68.142.77.*=74.40.5.126 [5]</a:t>
            </a:r>
          </a:p>
          <a:p>
            <a:pPr lvl="0">
              <a:defRPr sz="1800">
                <a:solidFill>
                  <a:srgbClr val="000000"/>
                </a:solidFill>
              </a:defRPr>
            </a:pPr>
            <a:r>
              <a:rPr sz="1600" b="1">
                <a:latin typeface="Courier"/>
                <a:ea typeface="Courier"/>
                <a:cs typeface="Courier"/>
                <a:sym typeface="Courier"/>
              </a:rPr>
              <a:t>68.142.92.*=74.40.5.126 [3]</a:t>
            </a:r>
          </a:p>
          <a:p>
            <a:pPr lvl="0">
              <a:defRPr sz="1800">
                <a:solidFill>
                  <a:srgbClr val="000000"/>
                </a:solidFill>
              </a:defRPr>
            </a:pPr>
            <a:r>
              <a:rPr sz="1600" b="1" strike="sngStrike">
                <a:solidFill>
                  <a:srgbClr val="53585F"/>
                </a:solidFill>
                <a:latin typeface="Courier"/>
                <a:ea typeface="Courier"/>
                <a:cs typeface="Courier"/>
                <a:sym typeface="Courier"/>
              </a:rPr>
              <a:t>68.142.77.*=68.142.92.249 [3]</a:t>
            </a:r>
          </a:p>
          <a:p>
            <a:pPr lvl="0">
              <a:defRPr sz="1800">
                <a:solidFill>
                  <a:srgbClr val="000000"/>
                </a:solidFill>
              </a:defRPr>
            </a:pPr>
            <a:r>
              <a:rPr sz="1600" b="1" strike="sngStrike">
                <a:solidFill>
                  <a:srgbClr val="53585F"/>
                </a:solidFill>
                <a:latin typeface="Courier"/>
                <a:ea typeface="Courier"/>
                <a:cs typeface="Courier"/>
                <a:sym typeface="Courier"/>
              </a:rPr>
              <a:t>68.142.92.*=68.142.92.249 [2]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6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6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 grpId="0" animBg="1" advAuto="0"/>
      <p:bldP spid="668" grpId="0" animBg="1" advAuto="0"/>
      <p:bldP spid="669" grpId="0" animBg="1" advAuto="0"/>
      <p:bldP spid="670" grpId="0" animBg="1" advAuto="0"/>
      <p:bldP spid="671" grpId="0" animBg="1" advAuto="0"/>
      <p:bldP spid="673" grpId="0" animBg="1" advAuto="0"/>
      <p:bldP spid="674" grpId="0" animBg="1" advAuto="0"/>
      <p:bldP spid="675"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102635888-03-01.jpg"/>
          <p:cNvPicPr/>
          <p:nvPr/>
        </p:nvPicPr>
        <p:blipFill>
          <a:blip r:embed="rId3">
            <a:extLst/>
          </a:blip>
          <a:srcRect t="5406" b="14358"/>
          <a:stretch>
            <a:fillRect/>
          </a:stretch>
        </p:blipFill>
        <p:spPr>
          <a:xfrm>
            <a:off x="368899" y="368300"/>
            <a:ext cx="12268201" cy="7899400"/>
          </a:xfrm>
          <a:prstGeom prst="rect">
            <a:avLst/>
          </a:prstGeom>
          <a:ln w="12700">
            <a:miter lim="400000"/>
          </a:ln>
        </p:spPr>
      </p:pic>
      <p:sp>
        <p:nvSpPr>
          <p:cNvPr id="65" name="Shape 65"/>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1965: Terminals and Time-Sharing</a:t>
            </a:r>
          </a:p>
        </p:txBody>
      </p:sp>
      <p:sp>
        <p:nvSpPr>
          <p:cNvPr id="66" name="Shape 66"/>
          <p:cNvSpPr>
            <a:spLocks noGrp="1"/>
          </p:cNvSpPr>
          <p:nvPr>
            <p:ph type="body" idx="1"/>
          </p:nvPr>
        </p:nvSpPr>
        <p:spPr>
          <a:prstGeom prst="rect">
            <a:avLst/>
          </a:prstGeom>
        </p:spPr>
        <p:txBody>
          <a:bodyPr/>
          <a:lstStyle>
            <a:lvl1pPr defTabSz="514095">
              <a:defRPr sz="2112"/>
            </a:lvl1pPr>
          </a:lstStyle>
          <a:p>
            <a:pPr lvl="0">
              <a:defRPr sz="1800" cap="none">
                <a:solidFill>
                  <a:srgbClr val="000000"/>
                </a:solidFill>
              </a:defRPr>
            </a:pPr>
            <a:r>
              <a:rPr sz="2112" cap="all">
                <a:solidFill>
                  <a:srgbClr val="558AAB"/>
                </a:solidFill>
              </a:rPr>
              <a:t>IBM System/360 Model 65 (1965)</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 name="netDec94_1280_txt.jpg" descr="http://avl.ncsa.illinois.edu/project-archive/visualizing-the-early-internet"/>
          <p:cNvPicPr/>
          <p:nvPr/>
        </p:nvPicPr>
        <p:blipFill>
          <a:blip r:embed="rId3">
            <a:extLst/>
          </a:blip>
          <a:srcRect t="7207" b="7207"/>
          <a:stretch>
            <a:fillRect/>
          </a:stretch>
        </p:blipFill>
        <p:spPr>
          <a:xfrm>
            <a:off x="368899" y="368300"/>
            <a:ext cx="12268201" cy="7899400"/>
          </a:xfrm>
          <a:prstGeom prst="rect">
            <a:avLst/>
          </a:prstGeom>
          <a:ln w="12700">
            <a:miter lim="400000"/>
          </a:ln>
        </p:spPr>
      </p:pic>
      <p:sp>
        <p:nvSpPr>
          <p:cNvPr id="687" name="Shape 687"/>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1994: Privatization</a:t>
            </a:r>
          </a:p>
        </p:txBody>
      </p:sp>
      <p:sp>
        <p:nvSpPr>
          <p:cNvPr id="688" name="Shape 688"/>
          <p:cNvSpPr>
            <a:spLocks noGrp="1"/>
          </p:cNvSpPr>
          <p:nvPr>
            <p:ph type="body" idx="1"/>
          </p:nvPr>
        </p:nvSpPr>
        <p:spPr>
          <a:prstGeom prst="rect">
            <a:avLst/>
          </a:prstGeom>
        </p:spPr>
        <p:txBody>
          <a:bodyPr>
            <a:normAutofit fontScale="85000" lnSpcReduction="10000"/>
          </a:bodyPr>
          <a:lstStyle>
            <a:lvl1pPr defTabSz="514095">
              <a:defRPr sz="2112"/>
            </a:lvl1pPr>
          </a:lstStyle>
          <a:p>
            <a:pPr lvl="0">
              <a:defRPr sz="1800" cap="none">
                <a:solidFill>
                  <a:srgbClr val="000000"/>
                </a:solidFill>
              </a:defRPr>
            </a:pPr>
            <a:r>
              <a:rPr sz="2112" cap="all">
                <a:solidFill>
                  <a:srgbClr val="558AAB"/>
                </a:solidFill>
              </a:rPr>
              <a:t>NSFNet Topology (National Center for Supercomputing Applications, 1996)</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 name="about-img-2.png" descr="http://www.opte.org/the-internet/"/>
          <p:cNvPicPr/>
          <p:nvPr/>
        </p:nvPicPr>
        <p:blipFill>
          <a:blip r:embed="rId3">
            <a:extLst/>
          </a:blip>
          <a:srcRect t="17805" b="17805"/>
          <a:stretch>
            <a:fillRect/>
          </a:stretch>
        </p:blipFill>
        <p:spPr>
          <a:xfrm>
            <a:off x="368899" y="368300"/>
            <a:ext cx="12268201" cy="7899400"/>
          </a:xfrm>
          <a:prstGeom prst="rect">
            <a:avLst/>
          </a:prstGeom>
          <a:ln w="12700">
            <a:miter lim="400000"/>
          </a:ln>
        </p:spPr>
      </p:pic>
      <p:sp>
        <p:nvSpPr>
          <p:cNvPr id="693" name="Shape 693"/>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2003: Explosive Growth</a:t>
            </a:r>
          </a:p>
        </p:txBody>
      </p:sp>
      <p:sp>
        <p:nvSpPr>
          <p:cNvPr id="694" name="Shape 694"/>
          <p:cNvSpPr>
            <a:spLocks noGrp="1"/>
          </p:cNvSpPr>
          <p:nvPr>
            <p:ph type="body" idx="1"/>
          </p:nvPr>
        </p:nvSpPr>
        <p:spPr>
          <a:prstGeom prst="rect">
            <a:avLst/>
          </a:prstGeom>
        </p:spPr>
        <p:txBody>
          <a:bodyPr/>
          <a:lstStyle>
            <a:lvl1pPr defTabSz="514095">
              <a:defRPr sz="2112"/>
            </a:lvl1pPr>
          </a:lstStyle>
          <a:p>
            <a:pPr lvl="0">
              <a:defRPr sz="1800" cap="none">
                <a:solidFill>
                  <a:srgbClr val="000000"/>
                </a:solidFill>
              </a:defRPr>
            </a:pPr>
            <a:r>
              <a:rPr sz="2112" cap="all">
                <a:solidFill>
                  <a:srgbClr val="558AAB"/>
                </a:solidFill>
              </a:rPr>
              <a:t>Internet Traceroute Map (Barrett Lyon and LyonLabs LLC, 2003)</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p:cNvSpPr>
          <p:nvPr>
            <p:ph type="title"/>
          </p:nvPr>
        </p:nvSpPr>
        <p:spPr>
          <a:prstGeom prst="rect">
            <a:avLst/>
          </a:prstGeom>
        </p:spPr>
        <p:txBody>
          <a:bodyPr/>
          <a:lstStyle/>
          <a:p>
            <a:pPr lvl="0">
              <a:defRPr sz="1800">
                <a:solidFill>
                  <a:srgbClr val="000000"/>
                </a:solidFill>
              </a:defRPr>
            </a:pPr>
            <a:r>
              <a:rPr sz="7200">
                <a:solidFill>
                  <a:srgbClr val="558AAB"/>
                </a:solidFill>
              </a:rPr>
              <a:t>The Birth of the Internet</a:t>
            </a:r>
          </a:p>
        </p:txBody>
      </p:sp>
      <p:sp>
        <p:nvSpPr>
          <p:cNvPr id="699" name="Shape 699"/>
          <p:cNvSpPr>
            <a:spLocks noGrp="1"/>
          </p:cNvSpPr>
          <p:nvPr>
            <p:ph type="body" idx="1"/>
          </p:nvPr>
        </p:nvSpPr>
        <p:spPr>
          <a:prstGeom prst="rect">
            <a:avLst/>
          </a:prstGeom>
        </p:spPr>
        <p:txBody>
          <a:bodyPr/>
          <a:lstStyle/>
          <a:p>
            <a:pPr lvl="0">
              <a:buBlip>
                <a:blip r:embed="rId2"/>
              </a:buBlip>
              <a:defRPr sz="1800">
                <a:solidFill>
                  <a:srgbClr val="000000"/>
                </a:solidFill>
              </a:defRPr>
            </a:pPr>
            <a:r>
              <a:rPr sz="3600">
                <a:solidFill>
                  <a:srgbClr val="737373"/>
                </a:solidFill>
              </a:rPr>
              <a:t>Began as ARPANET, a network of special-purpose computers designed to allow host computers to share resources across the country.</a:t>
            </a:r>
          </a:p>
          <a:p>
            <a:pPr lvl="0">
              <a:buBlip>
                <a:blip r:embed="rId2"/>
              </a:buBlip>
              <a:defRPr sz="1800">
                <a:solidFill>
                  <a:srgbClr val="000000"/>
                </a:solidFill>
              </a:defRPr>
            </a:pPr>
            <a:r>
              <a:rPr sz="3600">
                <a:solidFill>
                  <a:srgbClr val="737373"/>
                </a:solidFill>
              </a:rPr>
              <a:t>Networking software was moved to the hosts, with a networking protocol (TCP/IP) designed to hide implementation details.</a:t>
            </a:r>
          </a:p>
          <a:p>
            <a:pPr lvl="0">
              <a:buBlip>
                <a:blip r:embed="rId2"/>
              </a:buBlip>
              <a:defRPr sz="1800">
                <a:solidFill>
                  <a:srgbClr val="000000"/>
                </a:solidFill>
              </a:defRPr>
            </a:pPr>
            <a:r>
              <a:rPr sz="3600">
                <a:solidFill>
                  <a:srgbClr val="737373"/>
                </a:solidFill>
              </a:rPr>
              <a:t>Self-configuring routing system resulted in robust and open network.</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arpa-network-4-nodes.jpg" descr="http://www.neatorama.com/2008/07/29/10-things-you-should-know-about-the-internet/#!bM0vCX"/>
          <p:cNvPicPr/>
          <p:nvPr/>
        </p:nvPicPr>
        <p:blipFill>
          <a:blip r:embed="rId3">
            <a:extLst/>
          </a:blip>
          <a:srcRect l="23" r="23"/>
          <a:stretch>
            <a:fillRect/>
          </a:stretch>
        </p:blipFill>
        <p:spPr>
          <a:xfrm>
            <a:off x="442115" y="368300"/>
            <a:ext cx="5599783" cy="7899401"/>
          </a:xfrm>
          <a:prstGeom prst="rect">
            <a:avLst/>
          </a:prstGeom>
          <a:ln w="12700">
            <a:miter lim="400000"/>
          </a:ln>
        </p:spPr>
      </p:pic>
      <p:sp>
        <p:nvSpPr>
          <p:cNvPr id="71" name="Shape 71"/>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1970: The Arpanet is Born</a:t>
            </a:r>
          </a:p>
        </p:txBody>
      </p:sp>
      <p:sp>
        <p:nvSpPr>
          <p:cNvPr id="72" name="Shape 72"/>
          <p:cNvSpPr>
            <a:spLocks noGrp="1"/>
          </p:cNvSpPr>
          <p:nvPr>
            <p:ph type="body" idx="1"/>
          </p:nvPr>
        </p:nvSpPr>
        <p:spPr>
          <a:prstGeom prst="rect">
            <a:avLst/>
          </a:prstGeom>
        </p:spPr>
        <p:txBody>
          <a:bodyPr>
            <a:normAutofit fontScale="92500"/>
          </a:bodyPr>
          <a:lstStyle>
            <a:lvl1pPr defTabSz="514095">
              <a:defRPr sz="2112"/>
            </a:lvl1pPr>
          </a:lstStyle>
          <a:p>
            <a:pPr lvl="0">
              <a:defRPr sz="1800" cap="none">
                <a:solidFill>
                  <a:srgbClr val="000000"/>
                </a:solidFill>
              </a:defRPr>
            </a:pPr>
            <a:r>
              <a:rPr sz="2112" cap="all">
                <a:solidFill>
                  <a:srgbClr val="558AAB"/>
                </a:solidFill>
              </a:rPr>
              <a:t>First ARPA Network map (Larry Roberts, ARPAnet Program Manager, 1969)</a:t>
            </a:r>
          </a:p>
        </p:txBody>
      </p:sp>
      <p:pic>
        <p:nvPicPr>
          <p:cNvPr id="73" name="imp.jpg"/>
          <p:cNvPicPr/>
          <p:nvPr/>
        </p:nvPicPr>
        <p:blipFill>
          <a:blip r:embed="rId4">
            <a:extLst/>
          </a:blip>
          <a:srcRect t="1952" b="1952"/>
          <a:stretch>
            <a:fillRect/>
          </a:stretch>
        </p:blipFill>
        <p:spPr>
          <a:xfrm>
            <a:off x="6973587" y="368300"/>
            <a:ext cx="5599783" cy="789940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arpanet.gif"/>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977186" y="368300"/>
            <a:ext cx="11051626" cy="7899400"/>
          </a:xfrm>
          <a:prstGeom prst="rect">
            <a:avLst/>
          </a:prstGeom>
        </p:spPr>
      </p:pic>
      <p:sp>
        <p:nvSpPr>
          <p:cNvPr id="78" name="Shape 78"/>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1970-1982: GROWTH AND REFINEMENT</a:t>
            </a:r>
          </a:p>
        </p:txBody>
      </p:sp>
      <p:sp>
        <p:nvSpPr>
          <p:cNvPr id="79" name="Shape 79"/>
          <p:cNvSpPr>
            <a:spLocks noGrp="1"/>
          </p:cNvSpPr>
          <p:nvPr>
            <p:ph type="body" idx="1"/>
          </p:nvPr>
        </p:nvSpPr>
        <p:spPr>
          <a:prstGeom prst="rect">
            <a:avLst/>
          </a:prstGeom>
        </p:spPr>
        <p:txBody>
          <a:bodyPr>
            <a:normAutofit fontScale="92500"/>
          </a:bodyPr>
          <a:lstStyle>
            <a:lvl1pPr defTabSz="514095">
              <a:defRPr sz="2112"/>
            </a:lvl1pPr>
          </a:lstStyle>
          <a:p>
            <a:pPr lvl="0">
              <a:defRPr sz="1800" cap="none">
                <a:solidFill>
                  <a:srgbClr val="000000"/>
                </a:solidFill>
              </a:defRPr>
            </a:pPr>
            <a:r>
              <a:rPr sz="2112" cap="all">
                <a:solidFill>
                  <a:srgbClr val="558AAB"/>
                </a:solidFill>
              </a:rPr>
              <a:t>ARPANET Network Maps, FROM THE COLLECTION OF J. Noel Chiappa (1969-1982)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0"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G82Feb.jpg"/>
          <p:cNvPicPr/>
          <p:nvPr/>
        </p:nvPicPr>
        <p:blipFill>
          <a:blip r:embed="rId3">
            <a:extLst/>
          </a:blip>
          <a:srcRect t="4886" b="4886"/>
          <a:stretch>
            <a:fillRect/>
          </a:stretch>
        </p:blipFill>
        <p:spPr>
          <a:xfrm>
            <a:off x="368899" y="368300"/>
            <a:ext cx="12268201" cy="7899400"/>
          </a:xfrm>
          <a:prstGeom prst="rect">
            <a:avLst/>
          </a:prstGeom>
          <a:ln w="12700">
            <a:miter lim="400000"/>
          </a:ln>
        </p:spPr>
      </p:pic>
      <p:sp>
        <p:nvSpPr>
          <p:cNvPr id="84" name="Shape 84"/>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1970-1982: GROWTH AND REFINEMENT</a:t>
            </a:r>
          </a:p>
        </p:txBody>
      </p:sp>
      <p:sp>
        <p:nvSpPr>
          <p:cNvPr id="85" name="Shape 85"/>
          <p:cNvSpPr>
            <a:spLocks noGrp="1"/>
          </p:cNvSpPr>
          <p:nvPr>
            <p:ph type="body" idx="1"/>
          </p:nvPr>
        </p:nvSpPr>
        <p:spPr>
          <a:prstGeom prst="rect">
            <a:avLst/>
          </a:prstGeom>
        </p:spPr>
        <p:txBody>
          <a:bodyPr>
            <a:normAutofit fontScale="92500"/>
          </a:bodyPr>
          <a:lstStyle>
            <a:lvl1pPr defTabSz="514095">
              <a:defRPr sz="2112"/>
            </a:lvl1pPr>
          </a:lstStyle>
          <a:p>
            <a:pPr lvl="0">
              <a:defRPr sz="1800" cap="none">
                <a:solidFill>
                  <a:srgbClr val="000000"/>
                </a:solidFill>
              </a:defRPr>
            </a:pPr>
            <a:r>
              <a:rPr sz="2112" cap="all">
                <a:solidFill>
                  <a:srgbClr val="558AAB"/>
                </a:solidFill>
              </a:rPr>
              <a:t>ARPANET Network Maps, FROM THE COLLECTION OF J. Noel Chiappa (1969-1982)</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G82Feb.jpg"/>
          <p:cNvPicPr/>
          <p:nvPr/>
        </p:nvPicPr>
        <p:blipFill>
          <a:blip r:embed="rId3">
            <a:extLst/>
          </a:blip>
          <a:srcRect t="4886" b="4886"/>
          <a:stretch>
            <a:fillRect/>
          </a:stretch>
        </p:blipFill>
        <p:spPr>
          <a:xfrm>
            <a:off x="368899" y="368300"/>
            <a:ext cx="12268201" cy="7899400"/>
          </a:xfrm>
          <a:prstGeom prst="rect">
            <a:avLst/>
          </a:prstGeom>
          <a:ln w="12700">
            <a:miter lim="400000"/>
          </a:ln>
        </p:spPr>
      </p:pic>
      <p:sp>
        <p:nvSpPr>
          <p:cNvPr id="84" name="Shape 84"/>
          <p:cNvSpPr>
            <a:spLocks noGrp="1"/>
          </p:cNvSpPr>
          <p:nvPr>
            <p:ph type="title"/>
          </p:nvPr>
        </p:nvSpPr>
        <p:spPr>
          <a:prstGeom prst="rect">
            <a:avLst/>
          </a:prstGeom>
        </p:spPr>
        <p:txBody>
          <a:bodyPr>
            <a:normAutofit fontScale="90000"/>
          </a:bodyPr>
          <a:lstStyle>
            <a:lvl1pPr defTabSz="525779">
              <a:defRPr sz="3780"/>
            </a:lvl1pPr>
          </a:lstStyle>
          <a:p>
            <a:pPr lvl="0">
              <a:defRPr sz="1800" cap="none">
                <a:solidFill>
                  <a:srgbClr val="000000"/>
                </a:solidFill>
              </a:defRPr>
            </a:pPr>
            <a:r>
              <a:rPr sz="3780" cap="all">
                <a:solidFill>
                  <a:srgbClr val="DEDEDE"/>
                </a:solidFill>
              </a:rPr>
              <a:t>1970-1982: GROWTH AND REFINEMENT</a:t>
            </a:r>
          </a:p>
        </p:txBody>
      </p:sp>
      <p:sp>
        <p:nvSpPr>
          <p:cNvPr id="85" name="Shape 85"/>
          <p:cNvSpPr>
            <a:spLocks noGrp="1"/>
          </p:cNvSpPr>
          <p:nvPr>
            <p:ph type="body" idx="1"/>
          </p:nvPr>
        </p:nvSpPr>
        <p:spPr>
          <a:prstGeom prst="rect">
            <a:avLst/>
          </a:prstGeom>
        </p:spPr>
        <p:txBody>
          <a:bodyPr>
            <a:normAutofit fontScale="92500"/>
          </a:bodyPr>
          <a:lstStyle>
            <a:lvl1pPr defTabSz="514095">
              <a:defRPr sz="2112"/>
            </a:lvl1pPr>
          </a:lstStyle>
          <a:p>
            <a:pPr lvl="0">
              <a:defRPr sz="1800" cap="none">
                <a:solidFill>
                  <a:srgbClr val="000000"/>
                </a:solidFill>
              </a:defRPr>
            </a:pPr>
            <a:r>
              <a:rPr sz="2112" cap="all">
                <a:solidFill>
                  <a:srgbClr val="558AAB"/>
                </a:solidFill>
              </a:rPr>
              <a:t>ARPANET Network Maps, FROM THE COLLECTION OF J. Noel Chiappa (1969-1982)</a:t>
            </a:r>
          </a:p>
        </p:txBody>
      </p:sp>
      <p:sp>
        <p:nvSpPr>
          <p:cNvPr id="86" name="Shape 86"/>
          <p:cNvSpPr/>
          <p:nvPr/>
        </p:nvSpPr>
        <p:spPr>
          <a:xfrm>
            <a:off x="0" y="2847748"/>
            <a:ext cx="12991948" cy="3968688"/>
          </a:xfrm>
          <a:prstGeom prst="rect">
            <a:avLst/>
          </a:prstGeom>
          <a:solidFill>
            <a:srgbClr val="3A4C66">
              <a:alpha val="92146"/>
            </a:srgbClr>
          </a:solidFill>
          <a:ln w="12700">
            <a:miter lim="400000"/>
          </a:ln>
        </p:spPr>
        <p:txBody>
          <a:bodyPr lIns="0" tIns="0" rIns="0" bIns="0" anchor="ctr"/>
          <a:lstStyle/>
          <a:p>
            <a:pPr lvl="0">
              <a:defRPr sz="3000">
                <a:solidFill>
                  <a:srgbClr val="DEDEDE"/>
                </a:solidFill>
                <a:latin typeface="Helvetica Neue"/>
                <a:ea typeface="Helvetica Neue"/>
                <a:cs typeface="Helvetica Neue"/>
                <a:sym typeface="Helvetica Neue"/>
              </a:defRPr>
            </a:pPr>
            <a:endParaRPr/>
          </a:p>
        </p:txBody>
      </p:sp>
      <p:sp>
        <p:nvSpPr>
          <p:cNvPr id="87" name="Shape 87"/>
          <p:cNvSpPr/>
          <p:nvPr/>
        </p:nvSpPr>
        <p:spPr>
          <a:xfrm>
            <a:off x="1224729" y="3760832"/>
            <a:ext cx="10849124" cy="287258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228600" lvl="0" indent="-228600">
              <a:buSzPct val="100000"/>
              <a:buChar char="•"/>
              <a:defRPr sz="1800">
                <a:solidFill>
                  <a:srgbClr val="000000"/>
                </a:solidFill>
              </a:defRPr>
            </a:pPr>
            <a:r>
              <a:rPr sz="3600" b="1" dirty="0">
                <a:solidFill>
                  <a:srgbClr val="FFFFFF"/>
                </a:solidFill>
                <a:effectLst>
                  <a:outerShdw blurRad="190500" dir="18900000" rotWithShape="0">
                    <a:srgbClr val="000000"/>
                  </a:outerShdw>
                </a:effectLst>
                <a:latin typeface="Helvetica Neue"/>
                <a:ea typeface="Helvetica Neue"/>
                <a:cs typeface="Helvetica Neue"/>
                <a:sym typeface="Helvetica Neue"/>
              </a:rPr>
              <a:t>No ability to retransmit packets lost by an IMP</a:t>
            </a:r>
          </a:p>
          <a:p>
            <a:pPr marL="228600" lvl="0" indent="-228600">
              <a:buSzPct val="100000"/>
              <a:buChar char="•"/>
              <a:defRPr sz="1800">
                <a:solidFill>
                  <a:srgbClr val="000000"/>
                </a:solidFill>
              </a:defRPr>
            </a:pPr>
            <a:r>
              <a:rPr sz="3600" b="1" dirty="0">
                <a:solidFill>
                  <a:srgbClr val="FFFFFF"/>
                </a:solidFill>
                <a:effectLst>
                  <a:outerShdw blurRad="190500" dir="18900000" rotWithShape="0">
                    <a:srgbClr val="000000"/>
                  </a:outerShdw>
                </a:effectLst>
                <a:latin typeface="Helvetica Neue"/>
                <a:ea typeface="Helvetica Neue"/>
                <a:cs typeface="Helvetica Neue"/>
                <a:sym typeface="Helvetica Neue"/>
              </a:rPr>
              <a:t>Only one packet could be </a:t>
            </a:r>
            <a:r>
              <a:rPr sz="3600" b="1" dirty="0" err="1">
                <a:solidFill>
                  <a:srgbClr val="FFFFFF"/>
                </a:solidFill>
                <a:effectLst>
                  <a:outerShdw blurRad="190500" dir="18900000" rotWithShape="0">
                    <a:srgbClr val="000000"/>
                  </a:outerShdw>
                </a:effectLst>
                <a:latin typeface="Helvetica Neue"/>
                <a:ea typeface="Helvetica Neue"/>
                <a:cs typeface="Helvetica Neue"/>
                <a:sym typeface="Helvetica Neue"/>
              </a:rPr>
              <a:t>en</a:t>
            </a:r>
            <a:r>
              <a:rPr sz="3600" b="1" dirty="0">
                <a:solidFill>
                  <a:srgbClr val="FFFFFF"/>
                </a:solidFill>
                <a:effectLst>
                  <a:outerShdw blurRad="190500" dir="18900000" rotWithShape="0">
                    <a:srgbClr val="000000"/>
                  </a:outerShdw>
                </a:effectLst>
                <a:latin typeface="Helvetica Neue"/>
                <a:ea typeface="Helvetica Neue"/>
                <a:cs typeface="Helvetica Neue"/>
                <a:sym typeface="Helvetica Neue"/>
              </a:rPr>
              <a:t> route at a time</a:t>
            </a:r>
          </a:p>
          <a:p>
            <a:pPr marL="228600" lvl="0" indent="-228600">
              <a:buSzPct val="100000"/>
              <a:buChar char="•"/>
              <a:defRPr sz="1800">
                <a:solidFill>
                  <a:srgbClr val="000000"/>
                </a:solidFill>
              </a:defRPr>
            </a:pPr>
            <a:r>
              <a:rPr sz="3600" b="1" dirty="0">
                <a:solidFill>
                  <a:srgbClr val="FFFFFF"/>
                </a:solidFill>
                <a:effectLst>
                  <a:outerShdw blurRad="190500" dir="18900000" rotWithShape="0">
                    <a:srgbClr val="000000"/>
                  </a:outerShdw>
                </a:effectLst>
                <a:latin typeface="Helvetica Neue"/>
                <a:ea typeface="Helvetica Neue"/>
                <a:cs typeface="Helvetica Neue"/>
                <a:sym typeface="Helvetica Neue"/>
              </a:rPr>
              <a:t>Limited address scheme.</a:t>
            </a:r>
          </a:p>
          <a:p>
            <a:pPr marL="228600" lvl="0" indent="-228600">
              <a:buSzPct val="100000"/>
              <a:buChar char="•"/>
              <a:defRPr sz="1800">
                <a:solidFill>
                  <a:srgbClr val="000000"/>
                </a:solidFill>
              </a:defRPr>
            </a:pPr>
            <a:r>
              <a:rPr sz="3600" b="1" dirty="0">
                <a:solidFill>
                  <a:srgbClr val="FFFFFF"/>
                </a:solidFill>
                <a:effectLst>
                  <a:outerShdw blurRad="190500" dir="18900000" rotWithShape="0">
                    <a:srgbClr val="000000"/>
                  </a:outerShdw>
                </a:effectLst>
                <a:latin typeface="Helvetica Neue"/>
                <a:ea typeface="Helvetica Neue"/>
                <a:cs typeface="Helvetica Neue"/>
                <a:sym typeface="Helvetica Neue"/>
              </a:rPr>
              <a:t>Lim</a:t>
            </a:r>
            <a:r>
              <a:rPr lang="en-US" sz="3600" b="1" dirty="0">
                <a:solidFill>
                  <a:srgbClr val="FFFFFF"/>
                </a:solidFill>
                <a:effectLst>
                  <a:outerShdw blurRad="190500" dir="18900000" rotWithShape="0">
                    <a:srgbClr val="000000"/>
                  </a:outerShdw>
                </a:effectLst>
                <a:latin typeface="Helvetica Neue"/>
                <a:ea typeface="Helvetica Neue"/>
                <a:cs typeface="Helvetica Neue"/>
                <a:sym typeface="Helvetica Neue"/>
              </a:rPr>
              <a:t>ited error detection</a:t>
            </a:r>
          </a:p>
          <a:p>
            <a:pPr marL="228600" lvl="0" indent="-228600">
              <a:buSzPct val="100000"/>
              <a:buChar char="•"/>
              <a:defRPr sz="1800">
                <a:solidFill>
                  <a:srgbClr val="000000"/>
                </a:solidFill>
              </a:defRPr>
            </a:pPr>
            <a:r>
              <a:rPr lang="en-US" sz="3600" b="1" dirty="0">
                <a:solidFill>
                  <a:srgbClr val="FFFFFF"/>
                </a:solidFill>
                <a:effectLst>
                  <a:outerShdw blurRad="190500" dir="18900000" rotWithShape="0">
                    <a:srgbClr val="000000"/>
                  </a:outerShdw>
                </a:effectLst>
                <a:latin typeface="Helvetica Neue"/>
                <a:ea typeface="Helvetica Neue"/>
                <a:cs typeface="Helvetica Neue"/>
                <a:sym typeface="Helvetica Neue"/>
              </a:rPr>
              <a:t>Demand for communication between networks</a:t>
            </a:r>
            <a:endParaRPr lang="en-US" b="1" dirty="0">
              <a:solidFill>
                <a:srgbClr val="FFFFFF"/>
              </a:solidFill>
              <a:effectLst>
                <a:outerShdw blurRad="190500" dir="18900000" rotWithShape="0">
                  <a:srgbClr val="000000"/>
                </a:outerShdw>
              </a:effectLst>
              <a:latin typeface="Helvetica Neue"/>
              <a:ea typeface="Helvetica Neue"/>
              <a:cs typeface="Helvetica Neue"/>
              <a:sym typeface="Helvetica Neue"/>
            </a:endParaRPr>
          </a:p>
        </p:txBody>
      </p:sp>
      <p:sp>
        <p:nvSpPr>
          <p:cNvPr id="88" name="Shape 88"/>
          <p:cNvSpPr/>
          <p:nvPr/>
        </p:nvSpPr>
        <p:spPr>
          <a:xfrm>
            <a:off x="5555440" y="3113693"/>
            <a:ext cx="2187703" cy="64713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b="1">
                <a:solidFill>
                  <a:srgbClr val="FFFFFF"/>
                </a:solidFill>
                <a:effectLst>
                  <a:outerShdw blurRad="190500" dir="18900000" rotWithShape="0">
                    <a:srgbClr val="000000"/>
                  </a:outerShdw>
                </a:effectLst>
                <a:latin typeface="Helvetica Neue"/>
                <a:ea typeface="Helvetica Neue"/>
                <a:cs typeface="Helvetica Neue"/>
                <a:sym typeface="Helvetica Neue"/>
              </a:defRPr>
            </a:lvl1pPr>
          </a:lstStyle>
          <a:p>
            <a:pPr lvl="0">
              <a:defRPr sz="1800" b="0">
                <a:solidFill>
                  <a:srgbClr val="000000"/>
                </a:solidFill>
                <a:effectLst/>
              </a:defRPr>
            </a:pPr>
            <a:r>
              <a:rPr sz="3600" b="1">
                <a:solidFill>
                  <a:srgbClr val="FFFFFF"/>
                </a:solidFill>
                <a:effectLst>
                  <a:outerShdw blurRad="190500" dir="18900000" rotWithShape="0">
                    <a:srgbClr val="000000"/>
                  </a:outerShdw>
                </a:effectLst>
              </a:rPr>
              <a:t>Problems</a:t>
            </a:r>
          </a:p>
        </p:txBody>
      </p:sp>
    </p:spTree>
    <p:extLst>
      <p:ext uri="{BB962C8B-B14F-4D97-AF65-F5344CB8AC3E}">
        <p14:creationId xmlns:p14="http://schemas.microsoft.com/office/powerpoint/2010/main" val="27515279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8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78426" y="707923"/>
            <a:ext cx="11710219" cy="7344696"/>
          </a:xfrm>
          <a:prstGeom prst="rect">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
        <p:nvSpPr>
          <p:cNvPr id="2" name="Title 1"/>
          <p:cNvSpPr>
            <a:spLocks noGrp="1"/>
          </p:cNvSpPr>
          <p:nvPr>
            <p:ph type="title"/>
          </p:nvPr>
        </p:nvSpPr>
        <p:spPr/>
        <p:txBody>
          <a:bodyPr>
            <a:normAutofit fontScale="90000"/>
          </a:bodyPr>
          <a:lstStyle/>
          <a:p>
            <a:r>
              <a:rPr lang="en-US" dirty="0"/>
              <a:t>OSI MODEL</a:t>
            </a:r>
          </a:p>
        </p:txBody>
      </p:sp>
      <p:sp>
        <p:nvSpPr>
          <p:cNvPr id="3" name="Text Placeholder 2"/>
          <p:cNvSpPr>
            <a:spLocks noGrp="1"/>
          </p:cNvSpPr>
          <p:nvPr>
            <p:ph type="body" idx="1"/>
          </p:nvPr>
        </p:nvSpPr>
        <p:spPr/>
        <p:txBody>
          <a:bodyPr/>
          <a:lstStyle/>
          <a:p>
            <a:endParaRPr lang="en-US"/>
          </a:p>
        </p:txBody>
      </p:sp>
      <p:grpSp>
        <p:nvGrpSpPr>
          <p:cNvPr id="4" name="Group 55"/>
          <p:cNvGrpSpPr/>
          <p:nvPr/>
        </p:nvGrpSpPr>
        <p:grpSpPr>
          <a:xfrm>
            <a:off x="1036891" y="1160820"/>
            <a:ext cx="5397500" cy="6451600"/>
            <a:chOff x="-12700" y="-12700"/>
            <a:chExt cx="5397500" cy="6451600"/>
          </a:xfrm>
        </p:grpSpPr>
        <p:pic>
          <p:nvPicPr>
            <p:cNvPr id="5" name="Osi-model-jb.png"/>
            <p:cNvPicPr/>
            <p:nvPr/>
          </p:nvPicPr>
          <p:blipFill>
            <a:blip r:embed="rId3">
              <a:extLst/>
            </a:blip>
            <a:srcRect l="1702" r="1702"/>
            <a:stretch>
              <a:fillRect/>
            </a:stretch>
          </p:blipFill>
          <p:spPr>
            <a:xfrm>
              <a:off x="0" y="0"/>
              <a:ext cx="5359400" cy="6413500"/>
            </a:xfrm>
            <a:prstGeom prst="rect">
              <a:avLst/>
            </a:prstGeom>
            <a:ln>
              <a:noFill/>
            </a:ln>
            <a:effectLst/>
          </p:spPr>
        </p:pic>
        <p:pic>
          <p:nvPicPr>
            <p:cNvPr id="6" name="Picture 5"/>
            <p:cNvPicPr/>
            <p:nvPr/>
          </p:nvPicPr>
          <p:blipFill>
            <a:blip r:embed="rId4">
              <a:extLst/>
            </a:blip>
            <a:stretch>
              <a:fillRect/>
            </a:stretch>
          </p:blipFill>
          <p:spPr>
            <a:xfrm>
              <a:off x="-12700" y="-12700"/>
              <a:ext cx="5397500" cy="6451600"/>
            </a:xfrm>
            <a:prstGeom prst="rect">
              <a:avLst/>
            </a:prstGeom>
            <a:effectLst/>
          </p:spPr>
        </p:pic>
      </p:grpSp>
      <p:grpSp>
        <p:nvGrpSpPr>
          <p:cNvPr id="8" name="Group 68"/>
          <p:cNvGrpSpPr/>
          <p:nvPr/>
        </p:nvGrpSpPr>
        <p:grpSpPr>
          <a:xfrm>
            <a:off x="6712768" y="1148120"/>
            <a:ext cx="5397501" cy="6451601"/>
            <a:chOff x="-1053961" y="-12700"/>
            <a:chExt cx="5397500" cy="6451600"/>
          </a:xfrm>
        </p:grpSpPr>
        <p:pic>
          <p:nvPicPr>
            <p:cNvPr id="9" name="Application_Layer.png"/>
            <p:cNvPicPr/>
            <p:nvPr/>
          </p:nvPicPr>
          <p:blipFill>
            <a:blip r:embed="rId5">
              <a:extLst/>
            </a:blip>
            <a:srcRect/>
            <a:stretch>
              <a:fillRect/>
            </a:stretch>
          </p:blipFill>
          <p:spPr>
            <a:xfrm>
              <a:off x="0" y="0"/>
              <a:ext cx="3276878" cy="6413500"/>
            </a:xfrm>
            <a:prstGeom prst="rect">
              <a:avLst/>
            </a:prstGeom>
            <a:ln>
              <a:noFill/>
            </a:ln>
            <a:effectLst/>
          </p:spPr>
        </p:pic>
        <p:pic>
          <p:nvPicPr>
            <p:cNvPr id="10" name="Picture 9"/>
            <p:cNvPicPr/>
            <p:nvPr/>
          </p:nvPicPr>
          <p:blipFill>
            <a:blip r:embed="rId4">
              <a:extLst/>
            </a:blip>
            <a:stretch>
              <a:fillRect/>
            </a:stretch>
          </p:blipFill>
          <p:spPr>
            <a:xfrm>
              <a:off x="-1053962" y="-12701"/>
              <a:ext cx="5397501" cy="6451601"/>
            </a:xfrm>
            <a:prstGeom prst="rect">
              <a:avLst/>
            </a:prstGeom>
            <a:effectLst/>
          </p:spPr>
        </p:pic>
      </p:grpSp>
    </p:spTree>
    <p:extLst>
      <p:ext uri="{BB962C8B-B14F-4D97-AF65-F5344CB8AC3E}">
        <p14:creationId xmlns:p14="http://schemas.microsoft.com/office/powerpoint/2010/main" val="18985301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78426" y="707923"/>
            <a:ext cx="11710219" cy="7344696"/>
          </a:xfrm>
          <a:prstGeom prst="rect">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
        <p:nvSpPr>
          <p:cNvPr id="2" name="Title 1"/>
          <p:cNvSpPr>
            <a:spLocks noGrp="1"/>
          </p:cNvSpPr>
          <p:nvPr>
            <p:ph type="title"/>
          </p:nvPr>
        </p:nvSpPr>
        <p:spPr/>
        <p:txBody>
          <a:bodyPr>
            <a:normAutofit fontScale="90000"/>
          </a:bodyPr>
          <a:lstStyle/>
          <a:p>
            <a:r>
              <a:rPr lang="en-US" dirty="0"/>
              <a:t>INTERNET MODEL</a:t>
            </a:r>
          </a:p>
        </p:txBody>
      </p:sp>
      <p:sp>
        <p:nvSpPr>
          <p:cNvPr id="3" name="Text Placeholder 2"/>
          <p:cNvSpPr>
            <a:spLocks noGrp="1"/>
          </p:cNvSpPr>
          <p:nvPr>
            <p:ph type="body" idx="1"/>
          </p:nvPr>
        </p:nvSpPr>
        <p:spPr/>
        <p:txBody>
          <a:bodyPr/>
          <a:lstStyle/>
          <a:p>
            <a:endParaRPr lang="en-US"/>
          </a:p>
        </p:txBody>
      </p:sp>
      <p:grpSp>
        <p:nvGrpSpPr>
          <p:cNvPr id="8" name="Group 68"/>
          <p:cNvGrpSpPr/>
          <p:nvPr/>
        </p:nvGrpSpPr>
        <p:grpSpPr>
          <a:xfrm>
            <a:off x="6712768" y="1148120"/>
            <a:ext cx="5397501" cy="6451601"/>
            <a:chOff x="-1053961" y="-12700"/>
            <a:chExt cx="5397500" cy="6451600"/>
          </a:xfrm>
        </p:grpSpPr>
        <p:pic>
          <p:nvPicPr>
            <p:cNvPr id="9" name="Application_Layer.png"/>
            <p:cNvPicPr/>
            <p:nvPr/>
          </p:nvPicPr>
          <p:blipFill>
            <a:blip r:embed="rId3">
              <a:extLst/>
            </a:blip>
            <a:srcRect/>
            <a:stretch>
              <a:fillRect/>
            </a:stretch>
          </p:blipFill>
          <p:spPr>
            <a:xfrm>
              <a:off x="0" y="0"/>
              <a:ext cx="3276878" cy="6413500"/>
            </a:xfrm>
            <a:prstGeom prst="rect">
              <a:avLst/>
            </a:prstGeom>
            <a:ln>
              <a:noFill/>
            </a:ln>
            <a:effectLst/>
          </p:spPr>
        </p:pic>
        <p:pic>
          <p:nvPicPr>
            <p:cNvPr id="10" name="Picture 9"/>
            <p:cNvPicPr/>
            <p:nvPr/>
          </p:nvPicPr>
          <p:blipFill>
            <a:blip r:embed="rId4">
              <a:extLst/>
            </a:blip>
            <a:stretch>
              <a:fillRect/>
            </a:stretch>
          </p:blipFill>
          <p:spPr>
            <a:xfrm>
              <a:off x="-1053962" y="-12701"/>
              <a:ext cx="5397501" cy="6451601"/>
            </a:xfrm>
            <a:prstGeom prst="rect">
              <a:avLst/>
            </a:prstGeom>
            <a:effectLst/>
          </p:spPr>
        </p:pic>
      </p:grpSp>
      <p:grpSp>
        <p:nvGrpSpPr>
          <p:cNvPr id="11" name="Group 71"/>
          <p:cNvGrpSpPr/>
          <p:nvPr/>
        </p:nvGrpSpPr>
        <p:grpSpPr>
          <a:xfrm>
            <a:off x="996846" y="1122720"/>
            <a:ext cx="5397501" cy="6451601"/>
            <a:chOff x="-12700" y="-986209"/>
            <a:chExt cx="5397500" cy="6451600"/>
          </a:xfrm>
        </p:grpSpPr>
        <p:pic>
          <p:nvPicPr>
            <p:cNvPr id="12" name="encapsulation.png"/>
            <p:cNvPicPr/>
            <p:nvPr/>
          </p:nvPicPr>
          <p:blipFill>
            <a:blip r:embed="rId5">
              <a:extLst/>
            </a:blip>
            <a:srcRect/>
            <a:stretch>
              <a:fillRect/>
            </a:stretch>
          </p:blipFill>
          <p:spPr>
            <a:xfrm>
              <a:off x="0" y="0"/>
              <a:ext cx="5359400" cy="5021715"/>
            </a:xfrm>
            <a:prstGeom prst="rect">
              <a:avLst/>
            </a:prstGeom>
            <a:ln>
              <a:noFill/>
            </a:ln>
            <a:effectLst/>
          </p:spPr>
        </p:pic>
        <p:pic>
          <p:nvPicPr>
            <p:cNvPr id="13" name="Picture 12"/>
            <p:cNvPicPr/>
            <p:nvPr/>
          </p:nvPicPr>
          <p:blipFill>
            <a:blip r:embed="rId4">
              <a:extLst/>
            </a:blip>
            <a:stretch>
              <a:fillRect/>
            </a:stretch>
          </p:blipFill>
          <p:spPr>
            <a:xfrm>
              <a:off x="-12701" y="-986210"/>
              <a:ext cx="5397501" cy="6451601"/>
            </a:xfrm>
            <a:prstGeom prst="rect">
              <a:avLst/>
            </a:prstGeom>
            <a:effectLst/>
          </p:spPr>
        </p:pic>
      </p:grpSp>
    </p:spTree>
    <p:extLst>
      <p:ext uri="{BB962C8B-B14F-4D97-AF65-F5344CB8AC3E}">
        <p14:creationId xmlns:p14="http://schemas.microsoft.com/office/powerpoint/2010/main" val="4869693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77198"/>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77198"/>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1031</TotalTime>
  <Words>5084</Words>
  <Application>Microsoft Office PowerPoint</Application>
  <PresentationFormat>Custom</PresentationFormat>
  <Paragraphs>339</Paragraphs>
  <Slides>32</Slides>
  <Notes>31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Avenir Roman</vt:lpstr>
      <vt:lpstr>Courier</vt:lpstr>
      <vt:lpstr>Courier New</vt:lpstr>
      <vt:lpstr>Helvetica</vt:lpstr>
      <vt:lpstr>Helvetica Neue</vt:lpstr>
      <vt:lpstr>Helvetica Neue Bold Condensed</vt:lpstr>
      <vt:lpstr>Helvetica Neue Light</vt:lpstr>
      <vt:lpstr>Blueprint</vt:lpstr>
      <vt:lpstr>The BIRTH of the Internet</vt:lpstr>
      <vt:lpstr>1960: Stand-Alone Systems</vt:lpstr>
      <vt:lpstr>1965: Terminals and Time-Sharing</vt:lpstr>
      <vt:lpstr>1970: The Arpanet is Born</vt:lpstr>
      <vt:lpstr>1970-1982: GROWTH AND REFINEMENT</vt:lpstr>
      <vt:lpstr>1970-1982: GROWTH AND REFINEMENT</vt:lpstr>
      <vt:lpstr>1970-1982: GROWTH AND REFINEMENT</vt:lpstr>
      <vt:lpstr>OSI MODEL</vt:lpstr>
      <vt:lpstr>INTERNET MODEL</vt:lpstr>
      <vt:lpstr>Telegrams</vt:lpstr>
      <vt:lpstr>PowerPoint Presentation</vt:lpstr>
      <vt:lpstr>1983-1993: TCP/IP and the Internet</vt:lpstr>
      <vt:lpstr>TCP/IP ADDRESSING</vt:lpstr>
      <vt:lpstr>TCP/IP ADDRESSING</vt:lpstr>
      <vt:lpstr>TCP/IP ADDRESSING</vt:lpstr>
      <vt:lpstr>TCP/IP Routing</vt:lpstr>
      <vt:lpstr>TCP/IP Routing</vt:lpstr>
      <vt:lpstr>TCP/IP Routing</vt:lpstr>
      <vt:lpstr>TCP/IP Routing</vt:lpstr>
      <vt:lpstr>TCP/IP Routing</vt:lpstr>
      <vt:lpstr>TCP/IP Routing</vt:lpstr>
      <vt:lpstr>TCP/IP Routing</vt:lpstr>
      <vt:lpstr>TCP/IP Routing</vt:lpstr>
      <vt:lpstr>TCP/IP Routing</vt:lpstr>
      <vt:lpstr>TCP/IP Routing</vt:lpstr>
      <vt:lpstr>TCP/IP Routing</vt:lpstr>
      <vt:lpstr>TCP/IP Routing</vt:lpstr>
      <vt:lpstr>TCP/IP Routing</vt:lpstr>
      <vt:lpstr>TCP/IP Routing</vt:lpstr>
      <vt:lpstr>1994: Privatization</vt:lpstr>
      <vt:lpstr>2003: Explosive Growth</vt:lpstr>
      <vt:lpstr>The Birth of the Internet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BIRTH of the Internet</dc:title>
  <cp:lastModifiedBy>Stephen Beeman</cp:lastModifiedBy>
  <cp:revision>18</cp:revision>
  <dcterms:modified xsi:type="dcterms:W3CDTF">2017-01-10T22:22:57Z</dcterms:modified>
</cp:coreProperties>
</file>